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303" r:id="rId3"/>
    <p:sldId id="258" r:id="rId4"/>
    <p:sldId id="259" r:id="rId5"/>
    <p:sldId id="262" r:id="rId6"/>
    <p:sldId id="263" r:id="rId7"/>
    <p:sldId id="264" r:id="rId8"/>
    <p:sldId id="265" r:id="rId9"/>
    <p:sldId id="266" r:id="rId10"/>
    <p:sldId id="267" r:id="rId11"/>
    <p:sldId id="268" r:id="rId12"/>
    <p:sldId id="269" r:id="rId13"/>
    <p:sldId id="270" r:id="rId14"/>
    <p:sldId id="271" r:id="rId15"/>
    <p:sldId id="282" r:id="rId16"/>
    <p:sldId id="281" r:id="rId17"/>
    <p:sldId id="283" r:id="rId1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xmlns:mv="urn:schemas-microsoft-com:mac:vml" xmlns:mc="http://schemas.openxmlformats.org/markup-compatibility/2006"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showGuides="1">
      <p:cViewPr varScale="1">
        <p:scale>
          <a:sx n="207" d="100"/>
          <a:sy n="207" d="100"/>
        </p:scale>
        <p:origin x="-39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4" Type="http://schemas.microsoft.com/office/2011/relationships/chartColorStyle" Target="colors1.xml"/><Relationship Id="rId1" Type="http://schemas.openxmlformats.org/officeDocument/2006/relationships/themeOverride" Target="../theme/themeOverride1.xml"/><Relationship Id="rId2" Type="http://schemas.openxmlformats.org/officeDocument/2006/relationships/oleObject" Target="file:///\\D10020975\proje%20-%20g&#246;rsel\Grafikler\0514%20Berlin\1845%20Ankara%20Bursa%20Selanik%20150514.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4" Type="http://schemas.microsoft.com/office/2011/relationships/chartColorStyle" Target="colors2.xml"/><Relationship Id="rId1" Type="http://schemas.openxmlformats.org/officeDocument/2006/relationships/themeOverride" Target="../theme/themeOverride2.xml"/><Relationship Id="rId2" Type="http://schemas.openxmlformats.org/officeDocument/2006/relationships/oleObject" Target="file:///\\D10020975\proje%20-%20g&#246;rsel\Grafikler\0514%20Berlin\1845%20Ankara%20Bursa%20Selanik%201505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er!$B$1</c:f>
              <c:strCache>
                <c:ptCount val="1"/>
                <c:pt idx="0">
                  <c:v>Armenian</c:v>
                </c:pt>
              </c:strCache>
            </c:strRef>
          </c:tx>
          <c:spPr>
            <a:solidFill>
              <a:srgbClr val="7030A0"/>
            </a:solidFill>
            <a:ln>
              <a:noFill/>
            </a:ln>
            <a:effectLst/>
            <a:sp3d/>
          </c:spPr>
          <c:invertIfNegative val="0"/>
          <c:dLbls>
            <c:dLbl>
              <c:idx val="1"/>
              <c:layout>
                <c:manualLayout>
                  <c:x val="0.101650165016502"/>
                  <c:y val="-0.028622540250447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101650165016502"/>
                  <c:y val="-0.0429338103756708"/>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er!$A$2:$A$4</c:f>
              <c:strCache>
                <c:ptCount val="3"/>
                <c:pt idx="0">
                  <c:v>Salonica</c:v>
                </c:pt>
                <c:pt idx="1">
                  <c:v>Bursa</c:v>
                </c:pt>
                <c:pt idx="2">
                  <c:v>Ankara</c:v>
                </c:pt>
              </c:strCache>
            </c:strRef>
          </c:cat>
          <c:val>
            <c:numRef>
              <c:f>er!$B$2:$B$4</c:f>
              <c:numCache>
                <c:formatCode>General</c:formatCode>
                <c:ptCount val="3"/>
                <c:pt idx="1">
                  <c:v>1203.0</c:v>
                </c:pt>
                <c:pt idx="2">
                  <c:v>305.0</c:v>
                </c:pt>
              </c:numCache>
            </c:numRef>
          </c:val>
        </c:ser>
        <c:ser>
          <c:idx val="1"/>
          <c:order val="1"/>
          <c:tx>
            <c:strRef>
              <c:f>er!$C$1</c:f>
              <c:strCache>
                <c:ptCount val="1"/>
                <c:pt idx="0">
                  <c:v>Catholic</c:v>
                </c:pt>
              </c:strCache>
            </c:strRef>
          </c:tx>
          <c:spPr>
            <a:solidFill>
              <a:srgbClr val="C00000"/>
            </a:solidFill>
            <a:ln>
              <a:noFill/>
            </a:ln>
            <a:effectLst/>
            <a:sp3d/>
          </c:spPr>
          <c:invertIfNegative val="0"/>
          <c:dLbls>
            <c:dLbl>
              <c:idx val="1"/>
              <c:layout>
                <c:manualLayout>
                  <c:x val="0.0990099009900989"/>
                  <c:y val="-0.00715563506261189"/>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102970297029703"/>
                  <c:y val="-0.028622540250447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er!$A$2:$A$4</c:f>
              <c:strCache>
                <c:ptCount val="3"/>
                <c:pt idx="0">
                  <c:v>Salonica</c:v>
                </c:pt>
                <c:pt idx="1">
                  <c:v>Bursa</c:v>
                </c:pt>
                <c:pt idx="2">
                  <c:v>Ankara</c:v>
                </c:pt>
              </c:strCache>
            </c:strRef>
          </c:cat>
          <c:val>
            <c:numRef>
              <c:f>er!$C$2:$C$4</c:f>
              <c:numCache>
                <c:formatCode>General</c:formatCode>
                <c:ptCount val="3"/>
                <c:pt idx="1">
                  <c:v>77.0</c:v>
                </c:pt>
                <c:pt idx="2">
                  <c:v>1530.0</c:v>
                </c:pt>
              </c:numCache>
            </c:numRef>
          </c:val>
        </c:ser>
        <c:ser>
          <c:idx val="2"/>
          <c:order val="2"/>
          <c:tx>
            <c:strRef>
              <c:f>er!$D$1</c:f>
              <c:strCache>
                <c:ptCount val="1"/>
                <c:pt idx="0">
                  <c:v>Jewish</c:v>
                </c:pt>
              </c:strCache>
            </c:strRef>
          </c:tx>
          <c:spPr>
            <a:solidFill>
              <a:schemeClr val="accent4"/>
            </a:solidFill>
            <a:ln>
              <a:noFill/>
            </a:ln>
            <a:effectLst/>
            <a:sp3d/>
          </c:spPr>
          <c:invertIfNegative val="0"/>
          <c:dLbls>
            <c:dLbl>
              <c:idx val="0"/>
              <c:layout>
                <c:manualLayout>
                  <c:x val="0.110891089108911"/>
                  <c:y val="-0.0572450805008945"/>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1003300330033"/>
                  <c:y val="-0.0310077519379845"/>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106930693069307"/>
                  <c:y val="-0.035778175313059"/>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er!$A$2:$A$4</c:f>
              <c:strCache>
                <c:ptCount val="3"/>
                <c:pt idx="0">
                  <c:v>Salonica</c:v>
                </c:pt>
                <c:pt idx="1">
                  <c:v>Bursa</c:v>
                </c:pt>
                <c:pt idx="2">
                  <c:v>Ankara</c:v>
                </c:pt>
              </c:strCache>
            </c:strRef>
          </c:cat>
          <c:val>
            <c:numRef>
              <c:f>er!$D$2:$D$4</c:f>
              <c:numCache>
                <c:formatCode>General</c:formatCode>
                <c:ptCount val="3"/>
                <c:pt idx="0">
                  <c:v>2639.0</c:v>
                </c:pt>
                <c:pt idx="1">
                  <c:v>292.0</c:v>
                </c:pt>
                <c:pt idx="2">
                  <c:v>32.0</c:v>
                </c:pt>
              </c:numCache>
            </c:numRef>
          </c:val>
        </c:ser>
        <c:ser>
          <c:idx val="3"/>
          <c:order val="3"/>
          <c:tx>
            <c:strRef>
              <c:f>er!$E$1</c:f>
              <c:strCache>
                <c:ptCount val="1"/>
                <c:pt idx="0">
                  <c:v>Roma</c:v>
                </c:pt>
              </c:strCache>
            </c:strRef>
          </c:tx>
          <c:spPr>
            <a:solidFill>
              <a:schemeClr val="accent2"/>
            </a:solidFill>
            <a:ln>
              <a:noFill/>
            </a:ln>
            <a:effectLst/>
            <a:sp3d/>
          </c:spPr>
          <c:invertIfNegative val="0"/>
          <c:dLbls>
            <c:dLbl>
              <c:idx val="0"/>
              <c:layout>
                <c:manualLayout>
                  <c:x val="0.108250825082508"/>
                  <c:y val="-0.0524746571258199"/>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102970297029703"/>
                  <c:y val="-0.073941562313655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er!$A$2:$A$4</c:f>
              <c:strCache>
                <c:ptCount val="3"/>
                <c:pt idx="0">
                  <c:v>Salonica</c:v>
                </c:pt>
                <c:pt idx="1">
                  <c:v>Bursa</c:v>
                </c:pt>
                <c:pt idx="2">
                  <c:v>Ankara</c:v>
                </c:pt>
              </c:strCache>
            </c:strRef>
          </c:cat>
          <c:val>
            <c:numRef>
              <c:f>er!$E$2:$E$4</c:f>
              <c:numCache>
                <c:formatCode>General</c:formatCode>
                <c:ptCount val="3"/>
                <c:pt idx="0">
                  <c:v>48.0</c:v>
                </c:pt>
                <c:pt idx="1">
                  <c:v>19.0</c:v>
                </c:pt>
              </c:numCache>
            </c:numRef>
          </c:val>
        </c:ser>
        <c:ser>
          <c:idx val="4"/>
          <c:order val="4"/>
          <c:tx>
            <c:strRef>
              <c:f>er!$F$1</c:f>
              <c:strCache>
                <c:ptCount val="1"/>
                <c:pt idx="0">
                  <c:v>Muslim</c:v>
                </c:pt>
              </c:strCache>
            </c:strRef>
          </c:tx>
          <c:spPr>
            <a:solidFill>
              <a:schemeClr val="accent6">
                <a:lumMod val="50000"/>
              </a:schemeClr>
            </a:solidFill>
            <a:ln>
              <a:noFill/>
            </a:ln>
            <a:effectLst/>
            <a:sp3d/>
          </c:spPr>
          <c:invertIfNegative val="0"/>
          <c:dLbls>
            <c:dLbl>
              <c:idx val="0"/>
              <c:layout>
                <c:manualLayout>
                  <c:x val="0.105610561056106"/>
                  <c:y val="-0.0429338103756708"/>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102970297029703"/>
                  <c:y val="-0.035778175313059"/>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105610561056106"/>
                  <c:y val="-0.0405485986881336"/>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er!$A$2:$A$4</c:f>
              <c:strCache>
                <c:ptCount val="3"/>
                <c:pt idx="0">
                  <c:v>Salonica</c:v>
                </c:pt>
                <c:pt idx="1">
                  <c:v>Bursa</c:v>
                </c:pt>
                <c:pt idx="2">
                  <c:v>Ankara</c:v>
                </c:pt>
              </c:strCache>
            </c:strRef>
          </c:cat>
          <c:val>
            <c:numRef>
              <c:f>er!$F$2:$F$4</c:f>
              <c:numCache>
                <c:formatCode>General</c:formatCode>
                <c:ptCount val="3"/>
                <c:pt idx="0">
                  <c:v>1920.0</c:v>
                </c:pt>
                <c:pt idx="1">
                  <c:v>4212.0</c:v>
                </c:pt>
                <c:pt idx="2">
                  <c:v>3350.0</c:v>
                </c:pt>
              </c:numCache>
            </c:numRef>
          </c:val>
        </c:ser>
        <c:ser>
          <c:idx val="5"/>
          <c:order val="5"/>
          <c:tx>
            <c:strRef>
              <c:f>er!$G$1</c:f>
              <c:strCache>
                <c:ptCount val="1"/>
                <c:pt idx="0">
                  <c:v>Protégé</c:v>
                </c:pt>
              </c:strCache>
            </c:strRef>
          </c:tx>
          <c:spPr>
            <a:solidFill>
              <a:schemeClr val="accent1">
                <a:lumMod val="5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er!$A$2:$A$4</c:f>
              <c:strCache>
                <c:ptCount val="3"/>
                <c:pt idx="0">
                  <c:v>Salonica</c:v>
                </c:pt>
                <c:pt idx="1">
                  <c:v>Bursa</c:v>
                </c:pt>
                <c:pt idx="2">
                  <c:v>Ankara</c:v>
                </c:pt>
              </c:strCache>
            </c:strRef>
          </c:cat>
          <c:val>
            <c:numRef>
              <c:f>er!$G$2:$G$4</c:f>
              <c:numCache>
                <c:formatCode>General</c:formatCode>
                <c:ptCount val="3"/>
                <c:pt idx="0">
                  <c:v>145.0</c:v>
                </c:pt>
              </c:numCache>
            </c:numRef>
          </c:val>
        </c:ser>
        <c:ser>
          <c:idx val="6"/>
          <c:order val="6"/>
          <c:tx>
            <c:strRef>
              <c:f>er!$H$1</c:f>
              <c:strCache>
                <c:ptCount val="1"/>
                <c:pt idx="0">
                  <c:v>Orthodox Christian</c:v>
                </c:pt>
              </c:strCache>
            </c:strRef>
          </c:tx>
          <c:spPr>
            <a:solidFill>
              <a:schemeClr val="accent1"/>
            </a:solidFill>
            <a:ln>
              <a:noFill/>
            </a:ln>
            <a:effectLst/>
            <a:sp3d/>
          </c:spPr>
          <c:invertIfNegative val="0"/>
          <c:dLbls>
            <c:dLbl>
              <c:idx val="0"/>
              <c:layout>
                <c:manualLayout>
                  <c:x val="0.104290429042904"/>
                  <c:y val="-0.0429338103756708"/>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106930693069307"/>
                  <c:y val="-0.047704233750745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106930693069307"/>
                  <c:y val="-0.0429338103756708"/>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er!$A$2:$A$4</c:f>
              <c:strCache>
                <c:ptCount val="3"/>
                <c:pt idx="0">
                  <c:v>Salonica</c:v>
                </c:pt>
                <c:pt idx="1">
                  <c:v>Bursa</c:v>
                </c:pt>
                <c:pt idx="2">
                  <c:v>Ankara</c:v>
                </c:pt>
              </c:strCache>
            </c:strRef>
          </c:cat>
          <c:val>
            <c:numRef>
              <c:f>er!$H$2:$H$4</c:f>
              <c:numCache>
                <c:formatCode>General</c:formatCode>
                <c:ptCount val="3"/>
                <c:pt idx="0">
                  <c:v>1566.0</c:v>
                </c:pt>
                <c:pt idx="1">
                  <c:v>689.0</c:v>
                </c:pt>
                <c:pt idx="2">
                  <c:v>516.0</c:v>
                </c:pt>
              </c:numCache>
            </c:numRef>
          </c:val>
        </c:ser>
        <c:dLbls>
          <c:showLegendKey val="0"/>
          <c:showVal val="1"/>
          <c:showCatName val="0"/>
          <c:showSerName val="0"/>
          <c:showPercent val="0"/>
          <c:showBubbleSize val="0"/>
        </c:dLbls>
        <c:gapWidth val="150"/>
        <c:shape val="box"/>
        <c:axId val="2099747816"/>
        <c:axId val="2099751512"/>
        <c:axId val="0"/>
      </c:bar3DChart>
      <c:catAx>
        <c:axId val="2099747816"/>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99751512"/>
        <c:crosses val="autoZero"/>
        <c:auto val="1"/>
        <c:lblAlgn val="ctr"/>
        <c:lblOffset val="100"/>
        <c:noMultiLvlLbl val="0"/>
      </c:catAx>
      <c:valAx>
        <c:axId val="2099751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099747816"/>
        <c:crosses val="autoZero"/>
        <c:crossBetween val="between"/>
      </c:valAx>
      <c:spPr>
        <a:noFill/>
        <a:ln>
          <a:noFill/>
        </a:ln>
        <a:effectLst/>
      </c:spPr>
    </c:plotArea>
    <c:legend>
      <c:legendPos val="r"/>
      <c:layout>
        <c:manualLayout>
          <c:xMode val="edge"/>
          <c:yMode val="edge"/>
          <c:x val="0.798162002026974"/>
          <c:y val="0.0452085886401946"/>
          <c:w val="0.193917205893818"/>
          <c:h val="0.859493189469384"/>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Sektör!$B$1</c:f>
              <c:strCache>
                <c:ptCount val="1"/>
                <c:pt idx="0">
                  <c:v>Agriculture</c:v>
                </c:pt>
              </c:strCache>
            </c:strRef>
          </c:tx>
          <c:spPr>
            <a:solidFill>
              <a:schemeClr val="accent4">
                <a:lumMod val="50000"/>
              </a:schemeClr>
            </a:solidFill>
            <a:ln>
              <a:noFill/>
            </a:ln>
            <a:effectLst/>
            <a:sp3d/>
          </c:spPr>
          <c:invertIfNegative val="0"/>
          <c:dLbls>
            <c:dLbl>
              <c:idx val="0"/>
              <c:layout>
                <c:manualLayout>
                  <c:x val="0.0969441517386724"/>
                  <c:y val="-0.039381153305204"/>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0927291886195995"/>
                  <c:y val="-0.0253164556962026"/>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0899192132068844"/>
                  <c:y val="-0.0337552742616034"/>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Sektör!$A$2:$A$4</c:f>
              <c:strCache>
                <c:ptCount val="3"/>
                <c:pt idx="0">
                  <c:v>Salonica</c:v>
                </c:pt>
                <c:pt idx="1">
                  <c:v>Bursa</c:v>
                </c:pt>
                <c:pt idx="2">
                  <c:v>Ankara</c:v>
                </c:pt>
              </c:strCache>
            </c:strRef>
          </c:cat>
          <c:val>
            <c:numRef>
              <c:f>Sektör!$B$2:$B$4</c:f>
              <c:numCache>
                <c:formatCode>General</c:formatCode>
                <c:ptCount val="3"/>
                <c:pt idx="0">
                  <c:v>387.0</c:v>
                </c:pt>
                <c:pt idx="1">
                  <c:v>718.0</c:v>
                </c:pt>
                <c:pt idx="2">
                  <c:v>459.0</c:v>
                </c:pt>
              </c:numCache>
            </c:numRef>
          </c:val>
        </c:ser>
        <c:ser>
          <c:idx val="1"/>
          <c:order val="1"/>
          <c:tx>
            <c:strRef>
              <c:f>Sektör!$C$1</c:f>
              <c:strCache>
                <c:ptCount val="1"/>
                <c:pt idx="0">
                  <c:v>Industry</c:v>
                </c:pt>
              </c:strCache>
            </c:strRef>
          </c:tx>
          <c:spPr>
            <a:solidFill>
              <a:srgbClr val="C00000"/>
            </a:solidFill>
            <a:ln>
              <a:noFill/>
            </a:ln>
            <a:effectLst/>
            <a:sp3d/>
          </c:spPr>
          <c:invertIfNegative val="0"/>
          <c:dLbls>
            <c:dLbl>
              <c:idx val="0"/>
              <c:layout>
                <c:manualLayout>
                  <c:x val="0.0941341763259572"/>
                  <c:y val="-0.0196905766526021"/>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0885142255005269"/>
                  <c:y val="-0.0140646976090015"/>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0885142255005269"/>
                  <c:y val="-0.00843881856540095"/>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Sektör!$A$2:$A$4</c:f>
              <c:strCache>
                <c:ptCount val="3"/>
                <c:pt idx="0">
                  <c:v>Salonica</c:v>
                </c:pt>
                <c:pt idx="1">
                  <c:v>Bursa</c:v>
                </c:pt>
                <c:pt idx="2">
                  <c:v>Ankara</c:v>
                </c:pt>
              </c:strCache>
            </c:strRef>
          </c:cat>
          <c:val>
            <c:numRef>
              <c:f>Sektör!$C$2:$C$4</c:f>
              <c:numCache>
                <c:formatCode>General</c:formatCode>
                <c:ptCount val="3"/>
                <c:pt idx="0">
                  <c:v>1986.0</c:v>
                </c:pt>
                <c:pt idx="1">
                  <c:v>2517.0</c:v>
                </c:pt>
                <c:pt idx="2">
                  <c:v>2414.0</c:v>
                </c:pt>
              </c:numCache>
            </c:numRef>
          </c:val>
        </c:ser>
        <c:ser>
          <c:idx val="2"/>
          <c:order val="2"/>
          <c:tx>
            <c:strRef>
              <c:f>Sektör!$D$1</c:f>
              <c:strCache>
                <c:ptCount val="1"/>
                <c:pt idx="0">
                  <c:v>Commerce</c:v>
                </c:pt>
              </c:strCache>
            </c:strRef>
          </c:tx>
          <c:spPr>
            <a:solidFill>
              <a:schemeClr val="accent6">
                <a:lumMod val="50000"/>
              </a:schemeClr>
            </a:solidFill>
            <a:ln>
              <a:noFill/>
            </a:ln>
            <a:effectLst/>
            <a:sp3d/>
          </c:spPr>
          <c:invertIfNegative val="0"/>
          <c:dLbls>
            <c:dLbl>
              <c:idx val="0"/>
              <c:layout>
                <c:manualLayout>
                  <c:x val="0.0941341763259572"/>
                  <c:y val="-0.0253164556962025"/>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0871092377941693"/>
                  <c:y val="-0.0281293952180028"/>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091324200913242"/>
                  <c:y val="-0.01687763713080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Sektör!$A$2:$A$4</c:f>
              <c:strCache>
                <c:ptCount val="3"/>
                <c:pt idx="0">
                  <c:v>Salonica</c:v>
                </c:pt>
                <c:pt idx="1">
                  <c:v>Bursa</c:v>
                </c:pt>
                <c:pt idx="2">
                  <c:v>Ankara</c:v>
                </c:pt>
              </c:strCache>
            </c:strRef>
          </c:cat>
          <c:val>
            <c:numRef>
              <c:f>Sektör!$D$2:$D$4</c:f>
              <c:numCache>
                <c:formatCode>General</c:formatCode>
                <c:ptCount val="3"/>
                <c:pt idx="0">
                  <c:v>1066.0</c:v>
                </c:pt>
                <c:pt idx="1">
                  <c:v>724.0</c:v>
                </c:pt>
                <c:pt idx="2">
                  <c:v>588.0</c:v>
                </c:pt>
              </c:numCache>
            </c:numRef>
          </c:val>
        </c:ser>
        <c:ser>
          <c:idx val="3"/>
          <c:order val="3"/>
          <c:tx>
            <c:strRef>
              <c:f>Sektör!$E$1</c:f>
              <c:strCache>
                <c:ptCount val="1"/>
                <c:pt idx="0">
                  <c:v>Public Services</c:v>
                </c:pt>
              </c:strCache>
            </c:strRef>
          </c:tx>
          <c:spPr>
            <a:solidFill>
              <a:srgbClr val="7030A0"/>
            </a:solidFill>
            <a:ln>
              <a:noFill/>
            </a:ln>
            <a:effectLst/>
            <a:sp3d/>
          </c:spPr>
          <c:invertIfNegative val="0"/>
          <c:dLbls>
            <c:dLbl>
              <c:idx val="0"/>
              <c:layout>
                <c:manualLayout>
                  <c:x val="0.0969441517386724"/>
                  <c:y val="-0.042194092827004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0885142255005269"/>
                  <c:y val="-0.03938115330520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0927291886195996"/>
                  <c:y val="-0.01687763713080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Sektör!$A$2:$A$4</c:f>
              <c:strCache>
                <c:ptCount val="3"/>
                <c:pt idx="0">
                  <c:v>Salonica</c:v>
                </c:pt>
                <c:pt idx="1">
                  <c:v>Bursa</c:v>
                </c:pt>
                <c:pt idx="2">
                  <c:v>Ankara</c:v>
                </c:pt>
              </c:strCache>
            </c:strRef>
          </c:cat>
          <c:val>
            <c:numRef>
              <c:f>Sektör!$E$2:$E$4</c:f>
              <c:numCache>
                <c:formatCode>General</c:formatCode>
                <c:ptCount val="3"/>
                <c:pt idx="0">
                  <c:v>225.0</c:v>
                </c:pt>
                <c:pt idx="1">
                  <c:v>467.0</c:v>
                </c:pt>
                <c:pt idx="2">
                  <c:v>308.0</c:v>
                </c:pt>
              </c:numCache>
            </c:numRef>
          </c:val>
        </c:ser>
        <c:ser>
          <c:idx val="4"/>
          <c:order val="4"/>
          <c:tx>
            <c:strRef>
              <c:f>Sektör!$F$1</c:f>
              <c:strCache>
                <c:ptCount val="1"/>
                <c:pt idx="0">
                  <c:v>Communication &amp; Transport / Private Services / Liberal Professions</c:v>
                </c:pt>
              </c:strCache>
            </c:strRef>
          </c:tx>
          <c:spPr>
            <a:solidFill>
              <a:schemeClr val="accent1"/>
            </a:solidFill>
            <a:ln>
              <a:noFill/>
            </a:ln>
            <a:effectLst/>
            <a:sp3d/>
          </c:spPr>
          <c:invertIfNegative val="0"/>
          <c:dLbls>
            <c:dLbl>
              <c:idx val="0"/>
              <c:layout>
                <c:manualLayout>
                  <c:x val="0.0969441517386723"/>
                  <c:y val="-0.0281293952180029"/>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091324200913242"/>
                  <c:y val="-0.033755274261603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0940890365149752"/>
                  <c:y val="-0.0337552583324345"/>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Sektör!$A$2:$A$4</c:f>
              <c:strCache>
                <c:ptCount val="3"/>
                <c:pt idx="0">
                  <c:v>Salonica</c:v>
                </c:pt>
                <c:pt idx="1">
                  <c:v>Bursa</c:v>
                </c:pt>
                <c:pt idx="2">
                  <c:v>Ankara</c:v>
                </c:pt>
              </c:strCache>
            </c:strRef>
          </c:cat>
          <c:val>
            <c:numRef>
              <c:f>Sektör!$F$2:$F$4</c:f>
              <c:numCache>
                <c:formatCode>General</c:formatCode>
                <c:ptCount val="3"/>
                <c:pt idx="0">
                  <c:v>1074.0</c:v>
                </c:pt>
                <c:pt idx="1">
                  <c:v>635.0</c:v>
                </c:pt>
                <c:pt idx="2">
                  <c:v>382.0</c:v>
                </c:pt>
              </c:numCache>
            </c:numRef>
          </c:val>
        </c:ser>
        <c:dLbls>
          <c:showLegendKey val="0"/>
          <c:showVal val="1"/>
          <c:showCatName val="0"/>
          <c:showSerName val="0"/>
          <c:showPercent val="0"/>
          <c:showBubbleSize val="0"/>
        </c:dLbls>
        <c:gapWidth val="150"/>
        <c:shape val="box"/>
        <c:axId val="-2132920552"/>
        <c:axId val="-2132916760"/>
        <c:axId val="0"/>
      </c:bar3DChart>
      <c:catAx>
        <c:axId val="-2132920552"/>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132916760"/>
        <c:crosses val="autoZero"/>
        <c:auto val="1"/>
        <c:lblAlgn val="ctr"/>
        <c:lblOffset val="100"/>
        <c:noMultiLvlLbl val="0"/>
      </c:catAx>
      <c:valAx>
        <c:axId val="-2132916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132920552"/>
        <c:crosses val="autoZero"/>
        <c:crossBetween val="between"/>
      </c:valAx>
      <c:spPr>
        <a:noFill/>
        <a:ln>
          <a:noFill/>
        </a:ln>
        <a:effectLst/>
      </c:spPr>
    </c:plotArea>
    <c:legend>
      <c:legendPos val="r"/>
      <c:layout>
        <c:manualLayout>
          <c:xMode val="edge"/>
          <c:yMode val="edge"/>
          <c:x val="0.686620810965542"/>
          <c:y val="0.113570772007929"/>
          <c:w val="0.304949262796313"/>
          <c:h val="0.750354939809739"/>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2AFAAF-A90D-4161-B008-8678A53C7C7B}" type="datetimeFigureOut">
              <a:rPr lang="tr-TR" smtClean="0"/>
              <a:pPr/>
              <a:t>6/1/14</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87CBC-28AA-4C7C-BD30-FFF3D60836D2}" type="slidenum">
              <a:rPr lang="tr-TR" smtClean="0"/>
              <a:pPr/>
              <a:t>‹#›</a:t>
            </a:fld>
            <a:endParaRPr lang="tr-TR"/>
          </a:p>
        </p:txBody>
      </p:sp>
    </p:spTree>
    <p:extLst>
      <p:ext uri="{BB962C8B-B14F-4D97-AF65-F5344CB8AC3E}">
        <p14:creationId xmlns:p14="http://schemas.microsoft.com/office/powerpoint/2010/main" val="441025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b="0" baseline="0" dirty="0" smtClean="0"/>
          </a:p>
        </p:txBody>
      </p:sp>
      <p:sp>
        <p:nvSpPr>
          <p:cNvPr id="4" name="Slide Number Placeholder 3"/>
          <p:cNvSpPr>
            <a:spLocks noGrp="1"/>
          </p:cNvSpPr>
          <p:nvPr>
            <p:ph type="sldNum" sz="quarter" idx="10"/>
          </p:nvPr>
        </p:nvSpPr>
        <p:spPr/>
        <p:txBody>
          <a:bodyPr/>
          <a:lstStyle/>
          <a:p>
            <a:fld id="{213D133B-485C-294E-98C5-76C23D60F877}" type="slidenum">
              <a:rPr lang="en-US" smtClean="0"/>
              <a:pPr/>
              <a:t>1</a:t>
            </a:fld>
            <a:endParaRPr lang="en-US"/>
          </a:p>
        </p:txBody>
      </p:sp>
    </p:spTree>
    <p:extLst>
      <p:ext uri="{BB962C8B-B14F-4D97-AF65-F5344CB8AC3E}">
        <p14:creationId xmlns:p14="http://schemas.microsoft.com/office/powerpoint/2010/main" val="13234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0" kern="1200" dirty="0" smtClean="0">
                <a:solidFill>
                  <a:schemeClr val="tx1"/>
                </a:solidFill>
                <a:latin typeface="+mn-lt"/>
                <a:ea typeface="+mn-ea"/>
                <a:cs typeface="+mn-cs"/>
              </a:rPr>
              <a:t>We</a:t>
            </a:r>
            <a:r>
              <a:rPr lang="en-US" sz="1200" b="0" kern="1200" baseline="0" dirty="0" smtClean="0">
                <a:solidFill>
                  <a:schemeClr val="tx1"/>
                </a:solidFill>
                <a:latin typeface="+mn-lt"/>
                <a:ea typeface="+mn-ea"/>
                <a:cs typeface="+mn-cs"/>
              </a:rPr>
              <a:t> have funding until October 2015</a:t>
            </a:r>
          </a:p>
          <a:p>
            <a:r>
              <a:rPr lang="en-US" sz="1200" b="0" kern="1200" baseline="0" dirty="0" smtClean="0">
                <a:solidFill>
                  <a:schemeClr val="tx1"/>
                </a:solidFill>
                <a:latin typeface="+mn-lt"/>
                <a:ea typeface="+mn-ea"/>
                <a:cs typeface="+mn-cs"/>
              </a:rPr>
              <a:t>Two periods / two type of sources</a:t>
            </a:r>
          </a:p>
          <a:p>
            <a:r>
              <a:rPr lang="en-US" sz="1200" b="0" kern="1200" baseline="0" dirty="0" smtClean="0">
                <a:solidFill>
                  <a:schemeClr val="tx1"/>
                </a:solidFill>
                <a:latin typeface="+mn-lt"/>
                <a:ea typeface="+mn-ea"/>
                <a:cs typeface="+mn-cs"/>
              </a:rPr>
              <a:t>TR almost done</a:t>
            </a:r>
            <a:endParaRPr lang="en-US" sz="1200" b="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INFORMATION ON THE PROJECT</a:t>
            </a:r>
          </a:p>
          <a:p>
            <a:r>
              <a:rPr lang="en-US" sz="1200" kern="1200" dirty="0" smtClean="0">
                <a:solidFill>
                  <a:schemeClr val="tx1"/>
                </a:solidFill>
                <a:latin typeface="+mn-lt"/>
                <a:ea typeface="+mn-ea"/>
                <a:cs typeface="+mn-cs"/>
              </a:rPr>
              <a:t>This project analyzes changes in occupational structures and professions between the late Ottoman Empire and early Turkish Republic in the period of 1840 – 1940. It has an interdisciplinary perspective stemming from an interaction of economics, sociology and history by utilizing current developments in social sciences and especially in sociology of work and sociology of occupations. It focuses on history of occupations, which is an undeveloped subfield of economic history both in Turkey and abroad. The project investigates the historical developments of economic and social dynamics and causalities in the long run, which co-determine the emergence, development, decline and total or partial disappearance of occupations in Turkey.</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project, which will investigate the 100 years between the beginning of the </a:t>
            </a:r>
            <a:r>
              <a:rPr lang="en-US" sz="1200" kern="1200" dirty="0" err="1" smtClean="0">
                <a:solidFill>
                  <a:schemeClr val="tx1"/>
                </a:solidFill>
                <a:latin typeface="+mn-lt"/>
                <a:ea typeface="+mn-ea"/>
                <a:cs typeface="+mn-cs"/>
              </a:rPr>
              <a:t>Tanzimat</a:t>
            </a:r>
            <a:r>
              <a:rPr lang="en-US" sz="1200" kern="1200" dirty="0" smtClean="0">
                <a:solidFill>
                  <a:schemeClr val="tx1"/>
                </a:solidFill>
                <a:latin typeface="+mn-lt"/>
                <a:ea typeface="+mn-ea"/>
                <a:cs typeface="+mn-cs"/>
              </a:rPr>
              <a:t> reforms and the beginning of the World War II in meticulous detail, will focus on 3 reference years and on 3 respective main sources. 3 central analytical research questions corresponding to these years and sources are formulated as follows:</a:t>
            </a:r>
          </a:p>
          <a:p>
            <a:r>
              <a:rPr lang="tr-TR"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1844/45 Ottoman Registers of Income Yielding Assets (</a:t>
            </a:r>
            <a:r>
              <a:rPr lang="en-US" sz="1200" b="1" i="1" kern="1200" dirty="0" err="1" smtClean="0">
                <a:solidFill>
                  <a:schemeClr val="tx1"/>
                </a:solidFill>
                <a:latin typeface="+mn-lt"/>
                <a:ea typeface="+mn-ea"/>
                <a:cs typeface="+mn-cs"/>
              </a:rPr>
              <a:t>Temettuat</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Sayımları</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Temettuat</a:t>
            </a:r>
            <a:r>
              <a:rPr lang="en-US" sz="1200" kern="1200" dirty="0" smtClean="0">
                <a:solidFill>
                  <a:schemeClr val="tx1"/>
                </a:solidFill>
                <a:latin typeface="+mn-lt"/>
                <a:ea typeface="+mn-ea"/>
                <a:cs typeface="+mn-cs"/>
              </a:rPr>
              <a:t> registers are the results of one of the most detailed censuses ever made in the Ottoman Empire and possess rich detail on the Ottoman economy on household level. Occupations of heads of households are registered in very high percentages for numerous cities.) </a:t>
            </a:r>
          </a:p>
          <a:p>
            <a:r>
              <a:rPr lang="en-US" sz="1200" b="1" kern="1200" dirty="0" smtClean="0">
                <a:solidFill>
                  <a:schemeClr val="tx1"/>
                </a:solidFill>
                <a:latin typeface="+mn-lt"/>
                <a:ea typeface="+mn-ea"/>
                <a:cs typeface="+mn-cs"/>
              </a:rPr>
              <a:t>Research Question:</a:t>
            </a:r>
            <a:r>
              <a:rPr lang="en-US" sz="1200" kern="1200" dirty="0" smtClean="0">
                <a:solidFill>
                  <a:schemeClr val="tx1"/>
                </a:solidFill>
                <a:latin typeface="+mn-lt"/>
                <a:ea typeface="+mn-ea"/>
                <a:cs typeface="+mn-cs"/>
              </a:rPr>
              <a:t> Which reactions did Ottoman artisanal production in major cities give to the radical changes in foreign trade policy and customs regime such as Anglo-Turkish Trade Treaty of 1838? What were the regional differences within these reactions and how did they affect city economies in particular and the Ottoman economy in general? </a:t>
            </a:r>
          </a:p>
          <a:p>
            <a:pPr lvl="0"/>
            <a:r>
              <a:rPr lang="en-US" sz="1200" b="1" kern="1200" dirty="0" smtClean="0">
                <a:solidFill>
                  <a:schemeClr val="tx1"/>
                </a:solidFill>
                <a:latin typeface="+mn-lt"/>
                <a:ea typeface="+mn-ea"/>
                <a:cs typeface="+mn-cs"/>
              </a:rPr>
              <a:t>1927 Turkish Population Census</a:t>
            </a:r>
            <a:r>
              <a:rPr lang="en-US" sz="1200" kern="1200" dirty="0" smtClean="0">
                <a:solidFill>
                  <a:schemeClr val="tx1"/>
                </a:solidFill>
                <a:latin typeface="+mn-lt"/>
                <a:ea typeface="+mn-ea"/>
                <a:cs typeface="+mn-cs"/>
              </a:rPr>
              <a:t> (The first census of the Turkish Republic from 1927 contains occupational data on city and towns level for all of the 63 administrative centers of the country. If these data are compared to the occupational data aggregated from 1844/45 </a:t>
            </a:r>
            <a:r>
              <a:rPr lang="en-US" sz="1200" kern="1200" dirty="0" err="1" smtClean="0">
                <a:solidFill>
                  <a:schemeClr val="tx1"/>
                </a:solidFill>
                <a:latin typeface="+mn-lt"/>
                <a:ea typeface="+mn-ea"/>
                <a:cs typeface="+mn-cs"/>
              </a:rPr>
              <a:t>Temettuat</a:t>
            </a:r>
            <a:r>
              <a:rPr lang="en-US" sz="1200" kern="1200" dirty="0" smtClean="0">
                <a:solidFill>
                  <a:schemeClr val="tx1"/>
                </a:solidFill>
                <a:latin typeface="+mn-lt"/>
                <a:ea typeface="+mn-ea"/>
                <a:cs typeface="+mn-cs"/>
              </a:rPr>
              <a:t> registers, ruptures and continuities between the late Ottoman and early Republican economic life can be investigated in detail by analyzing the changes in occupational structures.) </a:t>
            </a:r>
          </a:p>
          <a:p>
            <a:r>
              <a:rPr lang="en-US" sz="1200" b="1" kern="1200" dirty="0" smtClean="0">
                <a:solidFill>
                  <a:schemeClr val="tx1"/>
                </a:solidFill>
                <a:latin typeface="+mn-lt"/>
                <a:ea typeface="+mn-ea"/>
                <a:cs typeface="+mn-cs"/>
              </a:rPr>
              <a:t>Research Question:</a:t>
            </a:r>
            <a:r>
              <a:rPr lang="en-US" sz="1200" kern="1200" dirty="0" smtClean="0">
                <a:solidFill>
                  <a:schemeClr val="tx1"/>
                </a:solidFill>
                <a:latin typeface="+mn-lt"/>
                <a:ea typeface="+mn-ea"/>
                <a:cs typeface="+mn-cs"/>
              </a:rPr>
              <a:t> Which occupations, in which sectors and regions did decline and/or develop during the transition from the Ottoman Empire to the Turkish Republic?</a:t>
            </a:r>
          </a:p>
          <a:p>
            <a:pPr lvl="0"/>
            <a:r>
              <a:rPr lang="en-US" sz="1200" b="1" kern="1200" dirty="0" smtClean="0">
                <a:solidFill>
                  <a:schemeClr val="tx1"/>
                </a:solidFill>
                <a:latin typeface="+mn-lt"/>
                <a:ea typeface="+mn-ea"/>
                <a:cs typeface="+mn-cs"/>
              </a:rPr>
              <a:t>1935 Turkish Population Census </a:t>
            </a:r>
            <a:r>
              <a:rPr lang="en-US" sz="1200" kern="1200" dirty="0" smtClean="0">
                <a:solidFill>
                  <a:schemeClr val="tx1"/>
                </a:solidFill>
                <a:latin typeface="+mn-lt"/>
                <a:ea typeface="+mn-ea"/>
                <a:cs typeface="+mn-cs"/>
              </a:rPr>
              <a:t>(The</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second census of the Turkish republic, which was conducted after the Great Depression of</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1929, also possesses occupational data on the level of administrative centers. A comparative analysis of the datasets of occupational structures of 1927 and 1935 will make it possible to contrast not only the changes in the early Turkish economy but also the effects of external shocks and statist economic policies both on the city economies and on the national economy of Turkey in the period.)</a:t>
            </a:r>
          </a:p>
          <a:p>
            <a:r>
              <a:rPr lang="en-US" sz="1200" b="1" kern="1200" dirty="0" smtClean="0">
                <a:solidFill>
                  <a:schemeClr val="tx1"/>
                </a:solidFill>
                <a:latin typeface="+mn-lt"/>
                <a:ea typeface="+mn-ea"/>
                <a:cs typeface="+mn-cs"/>
              </a:rPr>
              <a:t>Research Question:</a:t>
            </a:r>
            <a:r>
              <a:rPr lang="en-US" sz="1200" kern="1200" dirty="0" smtClean="0">
                <a:solidFill>
                  <a:schemeClr val="tx1"/>
                </a:solidFill>
                <a:latin typeface="+mn-lt"/>
                <a:ea typeface="+mn-ea"/>
                <a:cs typeface="+mn-cs"/>
              </a:rPr>
              <a:t> What are the regional and </a:t>
            </a:r>
            <a:r>
              <a:rPr lang="en-US" sz="1200" kern="1200" dirty="0" err="1" smtClean="0">
                <a:solidFill>
                  <a:schemeClr val="tx1"/>
                </a:solidFill>
                <a:latin typeface="+mn-lt"/>
                <a:ea typeface="+mn-ea"/>
                <a:cs typeface="+mn-cs"/>
              </a:rPr>
              <a:t>sectoral</a:t>
            </a:r>
            <a:r>
              <a:rPr lang="en-US" sz="1200" kern="1200" dirty="0" smtClean="0">
                <a:solidFill>
                  <a:schemeClr val="tx1"/>
                </a:solidFill>
                <a:latin typeface="+mn-lt"/>
                <a:ea typeface="+mn-ea"/>
                <a:cs typeface="+mn-cs"/>
              </a:rPr>
              <a:t> differences within the reactions given to an external shock such as of the Great Depression of 1929 by the economies of Turkish </a:t>
            </a:r>
            <a:r>
              <a:rPr lang="en-US" sz="1200" kern="1200" dirty="0" err="1" smtClean="0">
                <a:solidFill>
                  <a:schemeClr val="tx1"/>
                </a:solidFill>
                <a:latin typeface="+mn-lt"/>
                <a:ea typeface="+mn-ea"/>
                <a:cs typeface="+mn-cs"/>
              </a:rPr>
              <a:t>citiesi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occupational data, which are the main input of this project, are categorical and qualitative in their nature. Therefore, special methods of categorical data mining and correspondence analysis have to be employed to reach the set analytical goals. This is the reason why a specific methodology, which benefited from the latest developments in data mining and numerical analysis of qualitative data, has been chosen. The data will be processed by a technique and software designed and developed by Prof. Dr. Murat </a:t>
            </a:r>
            <a:r>
              <a:rPr lang="en-US" sz="1200" kern="1200" dirty="0" err="1" smtClean="0">
                <a:solidFill>
                  <a:schemeClr val="tx1"/>
                </a:solidFill>
                <a:latin typeface="+mn-lt"/>
                <a:ea typeface="+mn-ea"/>
                <a:cs typeface="+mn-cs"/>
              </a:rPr>
              <a:t>Güvenç</a:t>
            </a:r>
            <a:r>
              <a:rPr lang="en-US" sz="1200" kern="1200" dirty="0" smtClean="0">
                <a:solidFill>
                  <a:schemeClr val="tx1"/>
                </a:solidFill>
                <a:latin typeface="+mn-lt"/>
                <a:ea typeface="+mn-ea"/>
                <a:cs typeface="+mn-cs"/>
              </a:rPr>
              <a:t>, the director of the Center for Urban Studies at the Istanbul </a:t>
            </a:r>
            <a:r>
              <a:rPr lang="en-US" sz="1200" kern="1200" dirty="0" err="1" smtClean="0">
                <a:solidFill>
                  <a:schemeClr val="tx1"/>
                </a:solidFill>
                <a:latin typeface="+mn-lt"/>
                <a:ea typeface="+mn-ea"/>
                <a:cs typeface="+mn-cs"/>
              </a:rPr>
              <a:t>Şehir</a:t>
            </a:r>
            <a:r>
              <a:rPr lang="en-US" sz="1200" kern="1200" dirty="0" smtClean="0">
                <a:solidFill>
                  <a:schemeClr val="tx1"/>
                </a:solidFill>
                <a:latin typeface="+mn-lt"/>
                <a:ea typeface="+mn-ea"/>
                <a:cs typeface="+mn-cs"/>
              </a:rPr>
              <a:t> University. </a:t>
            </a:r>
          </a:p>
        </p:txBody>
      </p:sp>
      <p:sp>
        <p:nvSpPr>
          <p:cNvPr id="4" name="Slide Number Placeholder 3"/>
          <p:cNvSpPr>
            <a:spLocks noGrp="1"/>
          </p:cNvSpPr>
          <p:nvPr>
            <p:ph type="sldNum" sz="quarter" idx="10"/>
          </p:nvPr>
        </p:nvSpPr>
        <p:spPr/>
        <p:txBody>
          <a:bodyPr/>
          <a:lstStyle/>
          <a:p>
            <a:fld id="{ACF4499C-8453-5346-B85D-E0CABCEDD3B4}"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3D133B-485C-294E-98C5-76C23D60F877}" type="slidenum">
              <a:rPr lang="en-US" smtClean="0"/>
              <a:pPr/>
              <a:t>3</a:t>
            </a:fld>
            <a:endParaRPr lang="en-US"/>
          </a:p>
        </p:txBody>
      </p:sp>
    </p:spTree>
    <p:extLst>
      <p:ext uri="{BB962C8B-B14F-4D97-AF65-F5344CB8AC3E}">
        <p14:creationId xmlns:p14="http://schemas.microsoft.com/office/powerpoint/2010/main" val="312918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3D133B-485C-294E-98C5-76C23D60F877}" type="slidenum">
              <a:rPr lang="en-US" smtClean="0"/>
              <a:pPr/>
              <a:t>4</a:t>
            </a:fld>
            <a:endParaRPr lang="en-US"/>
          </a:p>
        </p:txBody>
      </p:sp>
    </p:spTree>
    <p:extLst>
      <p:ext uri="{BB962C8B-B14F-4D97-AF65-F5344CB8AC3E}">
        <p14:creationId xmlns:p14="http://schemas.microsoft.com/office/powerpoint/2010/main" val="1871666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6B79D5C3-CAFF-4E16-A817-2FAB4715D81F}" type="datetimeFigureOut">
              <a:rPr lang="tr-TR" smtClean="0"/>
              <a:pPr/>
              <a:t>6/1/14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25B3C25-0764-45A7-8C12-6E48D7DFDC44}" type="slidenum">
              <a:rPr lang="tr-TR" smtClean="0"/>
              <a:pPr/>
              <a:t>‹#›</a:t>
            </a:fld>
            <a:endParaRPr lang="tr-TR"/>
          </a:p>
        </p:txBody>
      </p:sp>
    </p:spTree>
    <p:extLst>
      <p:ext uri="{BB962C8B-B14F-4D97-AF65-F5344CB8AC3E}">
        <p14:creationId xmlns:p14="http://schemas.microsoft.com/office/powerpoint/2010/main" val="3959935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6B79D5C3-CAFF-4E16-A817-2FAB4715D81F}" type="datetimeFigureOut">
              <a:rPr lang="tr-TR" smtClean="0"/>
              <a:pPr/>
              <a:t>6/1/14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25B3C25-0764-45A7-8C12-6E48D7DFDC44}" type="slidenum">
              <a:rPr lang="tr-TR" smtClean="0"/>
              <a:pPr/>
              <a:t>‹#›</a:t>
            </a:fld>
            <a:endParaRPr lang="tr-TR"/>
          </a:p>
        </p:txBody>
      </p:sp>
    </p:spTree>
    <p:extLst>
      <p:ext uri="{BB962C8B-B14F-4D97-AF65-F5344CB8AC3E}">
        <p14:creationId xmlns:p14="http://schemas.microsoft.com/office/powerpoint/2010/main" val="2981257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6B79D5C3-CAFF-4E16-A817-2FAB4715D81F}" type="datetimeFigureOut">
              <a:rPr lang="tr-TR" smtClean="0"/>
              <a:pPr/>
              <a:t>6/1/14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25B3C25-0764-45A7-8C12-6E48D7DFDC44}" type="slidenum">
              <a:rPr lang="tr-TR" smtClean="0"/>
              <a:pPr/>
              <a:t>‹#›</a:t>
            </a:fld>
            <a:endParaRPr lang="tr-TR"/>
          </a:p>
        </p:txBody>
      </p:sp>
    </p:spTree>
    <p:extLst>
      <p:ext uri="{BB962C8B-B14F-4D97-AF65-F5344CB8AC3E}">
        <p14:creationId xmlns:p14="http://schemas.microsoft.com/office/powerpoint/2010/main" val="1300188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6B79D5C3-CAFF-4E16-A817-2FAB4715D81F}" type="datetimeFigureOut">
              <a:rPr lang="tr-TR" smtClean="0"/>
              <a:pPr/>
              <a:t>6/1/14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25B3C25-0764-45A7-8C12-6E48D7DFDC44}" type="slidenum">
              <a:rPr lang="tr-TR" smtClean="0"/>
              <a:pPr/>
              <a:t>‹#›</a:t>
            </a:fld>
            <a:endParaRPr lang="tr-TR"/>
          </a:p>
        </p:txBody>
      </p:sp>
    </p:spTree>
    <p:extLst>
      <p:ext uri="{BB962C8B-B14F-4D97-AF65-F5344CB8AC3E}">
        <p14:creationId xmlns:p14="http://schemas.microsoft.com/office/powerpoint/2010/main" val="374400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79D5C3-CAFF-4E16-A817-2FAB4715D81F}" type="datetimeFigureOut">
              <a:rPr lang="tr-TR" smtClean="0"/>
              <a:pPr/>
              <a:t>6/1/14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25B3C25-0764-45A7-8C12-6E48D7DFDC44}" type="slidenum">
              <a:rPr lang="tr-TR" smtClean="0"/>
              <a:pPr/>
              <a:t>‹#›</a:t>
            </a:fld>
            <a:endParaRPr lang="tr-TR"/>
          </a:p>
        </p:txBody>
      </p:sp>
    </p:spTree>
    <p:extLst>
      <p:ext uri="{BB962C8B-B14F-4D97-AF65-F5344CB8AC3E}">
        <p14:creationId xmlns:p14="http://schemas.microsoft.com/office/powerpoint/2010/main" val="823540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6B79D5C3-CAFF-4E16-A817-2FAB4715D81F}" type="datetimeFigureOut">
              <a:rPr lang="tr-TR" smtClean="0"/>
              <a:pPr/>
              <a:t>6/1/14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5B3C25-0764-45A7-8C12-6E48D7DFDC44}" type="slidenum">
              <a:rPr lang="tr-TR" smtClean="0"/>
              <a:pPr/>
              <a:t>‹#›</a:t>
            </a:fld>
            <a:endParaRPr lang="tr-TR"/>
          </a:p>
        </p:txBody>
      </p:sp>
    </p:spTree>
    <p:extLst>
      <p:ext uri="{BB962C8B-B14F-4D97-AF65-F5344CB8AC3E}">
        <p14:creationId xmlns:p14="http://schemas.microsoft.com/office/powerpoint/2010/main" val="977248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6B79D5C3-CAFF-4E16-A817-2FAB4715D81F}" type="datetimeFigureOut">
              <a:rPr lang="tr-TR" smtClean="0"/>
              <a:pPr/>
              <a:t>6/1/14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25B3C25-0764-45A7-8C12-6E48D7DFDC44}" type="slidenum">
              <a:rPr lang="tr-TR" smtClean="0"/>
              <a:pPr/>
              <a:t>‹#›</a:t>
            </a:fld>
            <a:endParaRPr lang="tr-TR"/>
          </a:p>
        </p:txBody>
      </p:sp>
    </p:spTree>
    <p:extLst>
      <p:ext uri="{BB962C8B-B14F-4D97-AF65-F5344CB8AC3E}">
        <p14:creationId xmlns:p14="http://schemas.microsoft.com/office/powerpoint/2010/main" val="2319022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6B79D5C3-CAFF-4E16-A817-2FAB4715D81F}" type="datetimeFigureOut">
              <a:rPr lang="tr-TR" smtClean="0"/>
              <a:pPr/>
              <a:t>6/1/14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25B3C25-0764-45A7-8C12-6E48D7DFDC44}" type="slidenum">
              <a:rPr lang="tr-TR" smtClean="0"/>
              <a:pPr/>
              <a:t>‹#›</a:t>
            </a:fld>
            <a:endParaRPr lang="tr-TR"/>
          </a:p>
        </p:txBody>
      </p:sp>
    </p:spTree>
    <p:extLst>
      <p:ext uri="{BB962C8B-B14F-4D97-AF65-F5344CB8AC3E}">
        <p14:creationId xmlns:p14="http://schemas.microsoft.com/office/powerpoint/2010/main" val="3547209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79D5C3-CAFF-4E16-A817-2FAB4715D81F}" type="datetimeFigureOut">
              <a:rPr lang="tr-TR" smtClean="0"/>
              <a:pPr/>
              <a:t>6/1/14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625B3C25-0764-45A7-8C12-6E48D7DFDC44}" type="slidenum">
              <a:rPr lang="tr-TR" smtClean="0"/>
              <a:pPr/>
              <a:t>‹#›</a:t>
            </a:fld>
            <a:endParaRPr lang="tr-TR"/>
          </a:p>
        </p:txBody>
      </p:sp>
    </p:spTree>
    <p:extLst>
      <p:ext uri="{BB962C8B-B14F-4D97-AF65-F5344CB8AC3E}">
        <p14:creationId xmlns:p14="http://schemas.microsoft.com/office/powerpoint/2010/main" val="3676589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79D5C3-CAFF-4E16-A817-2FAB4715D81F}" type="datetimeFigureOut">
              <a:rPr lang="tr-TR" smtClean="0"/>
              <a:pPr/>
              <a:t>6/1/14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5B3C25-0764-45A7-8C12-6E48D7DFDC44}" type="slidenum">
              <a:rPr lang="tr-TR" smtClean="0"/>
              <a:pPr/>
              <a:t>‹#›</a:t>
            </a:fld>
            <a:endParaRPr lang="tr-TR"/>
          </a:p>
        </p:txBody>
      </p:sp>
    </p:spTree>
    <p:extLst>
      <p:ext uri="{BB962C8B-B14F-4D97-AF65-F5344CB8AC3E}">
        <p14:creationId xmlns:p14="http://schemas.microsoft.com/office/powerpoint/2010/main" val="692762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79D5C3-CAFF-4E16-A817-2FAB4715D81F}" type="datetimeFigureOut">
              <a:rPr lang="tr-TR" smtClean="0"/>
              <a:pPr/>
              <a:t>6/1/14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25B3C25-0764-45A7-8C12-6E48D7DFDC44}" type="slidenum">
              <a:rPr lang="tr-TR" smtClean="0"/>
              <a:pPr/>
              <a:t>‹#›</a:t>
            </a:fld>
            <a:endParaRPr lang="tr-TR"/>
          </a:p>
        </p:txBody>
      </p:sp>
    </p:spTree>
    <p:extLst>
      <p:ext uri="{BB962C8B-B14F-4D97-AF65-F5344CB8AC3E}">
        <p14:creationId xmlns:p14="http://schemas.microsoft.com/office/powerpoint/2010/main" val="35226614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79D5C3-CAFF-4E16-A817-2FAB4715D81F}" type="datetimeFigureOut">
              <a:rPr lang="tr-TR" smtClean="0"/>
              <a:pPr/>
              <a:t>6/1/14</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B3C25-0764-45A7-8C12-6E48D7DFDC44}" type="slidenum">
              <a:rPr lang="tr-TR" smtClean="0"/>
              <a:pPr/>
              <a:t>‹#›</a:t>
            </a:fld>
            <a:endParaRPr lang="tr-TR"/>
          </a:p>
        </p:txBody>
      </p:sp>
    </p:spTree>
    <p:extLst>
      <p:ext uri="{BB962C8B-B14F-4D97-AF65-F5344CB8AC3E}">
        <p14:creationId xmlns:p14="http://schemas.microsoft.com/office/powerpoint/2010/main" val="3402110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b="1" dirty="0">
                <a:latin typeface="Calibri"/>
                <a:cs typeface="Calibri"/>
              </a:rPr>
              <a:t>Mapping Urban Economies Beyond National Histories. Spatial-Economic Organizations of Ottoman Neighborhoods in the Mid-Nineteenth Century</a:t>
            </a:r>
          </a:p>
        </p:txBody>
      </p:sp>
      <p:sp>
        <p:nvSpPr>
          <p:cNvPr id="3" name="Subtitle 2"/>
          <p:cNvSpPr>
            <a:spLocks noGrp="1"/>
          </p:cNvSpPr>
          <p:nvPr>
            <p:ph type="subTitle" idx="1"/>
          </p:nvPr>
        </p:nvSpPr>
        <p:spPr>
          <a:xfrm>
            <a:off x="2895600" y="4597051"/>
            <a:ext cx="6400800" cy="1285955"/>
          </a:xfrm>
        </p:spPr>
        <p:txBody>
          <a:bodyPr>
            <a:normAutofit fontScale="92500"/>
          </a:bodyPr>
          <a:lstStyle/>
          <a:p>
            <a:r>
              <a:rPr lang="en-US" b="1" dirty="0">
                <a:solidFill>
                  <a:schemeClr val="bg1">
                    <a:lumMod val="50000"/>
                  </a:schemeClr>
                </a:solidFill>
              </a:rPr>
              <a:t>M. </a:t>
            </a:r>
            <a:r>
              <a:rPr lang="en-US" b="1" dirty="0" err="1">
                <a:solidFill>
                  <a:schemeClr val="bg1">
                    <a:lumMod val="50000"/>
                  </a:schemeClr>
                </a:solidFill>
              </a:rPr>
              <a:t>Erdem</a:t>
            </a:r>
            <a:r>
              <a:rPr lang="en-US" b="1" dirty="0">
                <a:solidFill>
                  <a:schemeClr val="bg1">
                    <a:lumMod val="50000"/>
                  </a:schemeClr>
                </a:solidFill>
              </a:rPr>
              <a:t> </a:t>
            </a:r>
            <a:r>
              <a:rPr lang="en-US" b="1" dirty="0" err="1" smtClean="0">
                <a:solidFill>
                  <a:schemeClr val="bg1">
                    <a:lumMod val="50000"/>
                  </a:schemeClr>
                </a:solidFill>
              </a:rPr>
              <a:t>Kabaday</a:t>
            </a:r>
            <a:r>
              <a:rPr lang="tr-TR" b="1" dirty="0" smtClean="0">
                <a:solidFill>
                  <a:schemeClr val="bg1">
                    <a:lumMod val="50000"/>
                  </a:schemeClr>
                </a:solidFill>
              </a:rPr>
              <a:t>ı</a:t>
            </a:r>
            <a:r>
              <a:rPr lang="en-US" b="1" dirty="0" smtClean="0">
                <a:solidFill>
                  <a:schemeClr val="bg1">
                    <a:lumMod val="50000"/>
                  </a:schemeClr>
                </a:solidFill>
              </a:rPr>
              <a:t>, </a:t>
            </a:r>
            <a:r>
              <a:rPr lang="en-US" b="1" dirty="0">
                <a:solidFill>
                  <a:schemeClr val="bg1">
                    <a:lumMod val="50000"/>
                  </a:schemeClr>
                </a:solidFill>
              </a:rPr>
              <a:t>Istanbul </a:t>
            </a:r>
            <a:r>
              <a:rPr lang="en-US" b="1" dirty="0" err="1">
                <a:solidFill>
                  <a:schemeClr val="bg1">
                    <a:lumMod val="50000"/>
                  </a:schemeClr>
                </a:solidFill>
              </a:rPr>
              <a:t>Bilgi</a:t>
            </a:r>
            <a:r>
              <a:rPr lang="en-US" b="1" dirty="0">
                <a:solidFill>
                  <a:schemeClr val="bg1">
                    <a:lumMod val="50000"/>
                  </a:schemeClr>
                </a:solidFill>
              </a:rPr>
              <a:t> </a:t>
            </a:r>
            <a:r>
              <a:rPr lang="en-US" b="1" dirty="0" smtClean="0">
                <a:solidFill>
                  <a:schemeClr val="bg1">
                    <a:lumMod val="50000"/>
                  </a:schemeClr>
                </a:solidFill>
              </a:rPr>
              <a:t>University</a:t>
            </a:r>
          </a:p>
          <a:p>
            <a:r>
              <a:rPr lang="en-US" b="1" dirty="0"/>
              <a:t>Mapping and </a:t>
            </a:r>
            <a:r>
              <a:rPr lang="en-US" b="1" dirty="0" err="1"/>
              <a:t>Visualising</a:t>
            </a:r>
            <a:r>
              <a:rPr lang="en-US" b="1" dirty="0"/>
              <a:t> Transnational (Hi)Stories. Connecting History, Space and Digital Tools</a:t>
            </a:r>
            <a:endParaRPr lang="en-US" dirty="0"/>
          </a:p>
        </p:txBody>
      </p:sp>
    </p:spTree>
    <p:extLst>
      <p:ext uri="{BB962C8B-B14F-4D97-AF65-F5344CB8AC3E}">
        <p14:creationId xmlns:p14="http://schemas.microsoft.com/office/powerpoint/2010/main" val="4343468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3129193" y="539750"/>
            <a:ext cx="5933614" cy="5637213"/>
          </a:xfrm>
          <a:prstGeom prst="rect">
            <a:avLst/>
          </a:prstGeom>
        </p:spPr>
      </p:pic>
    </p:spTree>
    <p:extLst>
      <p:ext uri="{BB962C8B-B14F-4D97-AF65-F5344CB8AC3E}">
        <p14:creationId xmlns:p14="http://schemas.microsoft.com/office/powerpoint/2010/main" val="228454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3129486" y="539750"/>
            <a:ext cx="5933027" cy="5637213"/>
          </a:xfrm>
          <a:prstGeom prst="rect">
            <a:avLst/>
          </a:prstGeom>
        </p:spPr>
      </p:pic>
    </p:spTree>
    <p:extLst>
      <p:ext uri="{BB962C8B-B14F-4D97-AF65-F5344CB8AC3E}">
        <p14:creationId xmlns:p14="http://schemas.microsoft.com/office/powerpoint/2010/main" val="7772456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1883299" y="621015"/>
            <a:ext cx="8425402" cy="5474682"/>
          </a:xfrm>
          <a:prstGeom prst="rect">
            <a:avLst/>
          </a:prstGeom>
        </p:spPr>
      </p:pic>
    </p:spTree>
    <p:extLst>
      <p:ext uri="{BB962C8B-B14F-4D97-AF65-F5344CB8AC3E}">
        <p14:creationId xmlns:p14="http://schemas.microsoft.com/office/powerpoint/2010/main" val="42384171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1889395" y="624063"/>
            <a:ext cx="8413209" cy="5468586"/>
          </a:xfrm>
          <a:prstGeom prst="rect">
            <a:avLst/>
          </a:prstGeom>
        </p:spPr>
      </p:pic>
    </p:spTree>
    <p:extLst>
      <p:ext uri="{BB962C8B-B14F-4D97-AF65-F5344CB8AC3E}">
        <p14:creationId xmlns:p14="http://schemas.microsoft.com/office/powerpoint/2010/main" val="34789746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1892443" y="627112"/>
            <a:ext cx="8407113" cy="5462489"/>
          </a:xfrm>
          <a:prstGeom prst="rect">
            <a:avLst/>
          </a:prstGeom>
        </p:spPr>
      </p:pic>
    </p:spTree>
    <p:extLst>
      <p:ext uri="{BB962C8B-B14F-4D97-AF65-F5344CB8AC3E}">
        <p14:creationId xmlns:p14="http://schemas.microsoft.com/office/powerpoint/2010/main" val="143650642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7783" y="539750"/>
            <a:ext cx="7808011" cy="5637213"/>
          </a:xfrm>
        </p:spPr>
      </p:pic>
    </p:spTree>
    <p:extLst>
      <p:ext uri="{BB962C8B-B14F-4D97-AF65-F5344CB8AC3E}">
        <p14:creationId xmlns:p14="http://schemas.microsoft.com/office/powerpoint/2010/main" val="15441565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6766" y="539750"/>
            <a:ext cx="7818157" cy="5637213"/>
          </a:xfrm>
        </p:spPr>
      </p:pic>
    </p:spTree>
    <p:extLst>
      <p:ext uri="{BB962C8B-B14F-4D97-AF65-F5344CB8AC3E}">
        <p14:creationId xmlns:p14="http://schemas.microsoft.com/office/powerpoint/2010/main" val="33186142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6766" y="539750"/>
            <a:ext cx="7818158" cy="5637213"/>
          </a:xfrm>
        </p:spPr>
      </p:pic>
    </p:spTree>
    <p:extLst>
      <p:ext uri="{BB962C8B-B14F-4D97-AF65-F5344CB8AC3E}">
        <p14:creationId xmlns:p14="http://schemas.microsoft.com/office/powerpoint/2010/main" val="26057585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Work in Progress</a:t>
            </a:r>
            <a:endParaRPr lang="en-US" sz="4000" b="1" dirty="0"/>
          </a:p>
        </p:txBody>
      </p:sp>
      <p:sp>
        <p:nvSpPr>
          <p:cNvPr id="3" name="Content Placeholder 2"/>
          <p:cNvSpPr>
            <a:spLocks noGrp="1"/>
          </p:cNvSpPr>
          <p:nvPr>
            <p:ph idx="1"/>
          </p:nvPr>
        </p:nvSpPr>
        <p:spPr/>
        <p:txBody>
          <a:bodyPr>
            <a:normAutofit/>
          </a:bodyPr>
          <a:lstStyle/>
          <a:p>
            <a:r>
              <a:rPr lang="en-US" dirty="0" smtClean="0"/>
              <a:t>Preliminary results of a 3-year, (2012-2015),research project funded by the </a:t>
            </a:r>
            <a:r>
              <a:rPr lang="en-US" b="1" dirty="0" smtClean="0"/>
              <a:t>Scientific and Technological Research Council of Turkey</a:t>
            </a:r>
            <a:r>
              <a:rPr lang="en-US" dirty="0" smtClean="0"/>
              <a:t> (TUBITAK)</a:t>
            </a:r>
          </a:p>
          <a:p>
            <a:r>
              <a:rPr lang="en-US" b="1" i="1" dirty="0" smtClean="0"/>
              <a:t>An Introduction to the Occupational History of Turkey via New Methods and New Approaches (1840 - 1940) </a:t>
            </a:r>
          </a:p>
          <a:p>
            <a:r>
              <a:rPr lang="en-US" dirty="0"/>
              <a:t>Project Nr. </a:t>
            </a:r>
            <a:r>
              <a:rPr lang="en-US" b="1" dirty="0"/>
              <a:t>112K271</a:t>
            </a:r>
            <a:endParaRPr lang="en-US" b="1" i="1" dirty="0" smtClean="0"/>
          </a:p>
          <a:p>
            <a:endParaRPr lang="en-US" b="1" i="1" dirty="0" smtClean="0"/>
          </a:p>
        </p:txBody>
      </p:sp>
      <p:sp>
        <p:nvSpPr>
          <p:cNvPr id="4" name="Slide Number Placeholder 3"/>
          <p:cNvSpPr>
            <a:spLocks noGrp="1"/>
          </p:cNvSpPr>
          <p:nvPr>
            <p:ph type="sldNum" sz="quarter" idx="12"/>
          </p:nvPr>
        </p:nvSpPr>
        <p:spPr/>
        <p:txBody>
          <a:bodyPr/>
          <a:lstStyle/>
          <a:p>
            <a:fld id="{D8DCA27E-ADA3-6E48-8943-DD552053033E}" type="slidenum">
              <a:rPr lang="en-US" smtClean="0"/>
              <a:pPr/>
              <a:t>2</a:t>
            </a:fld>
            <a:endParaRPr lang="en-US"/>
          </a:p>
        </p:txBody>
      </p:sp>
    </p:spTree>
    <p:extLst>
      <p:ext uri="{BB962C8B-B14F-4D97-AF65-F5344CB8AC3E}">
        <p14:creationId xmlns:p14="http://schemas.microsoft.com/office/powerpoint/2010/main" val="13363143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77132"/>
          </a:xfrm>
        </p:spPr>
        <p:txBody>
          <a:bodyPr>
            <a:normAutofit fontScale="90000"/>
          </a:bodyPr>
          <a:lstStyle/>
          <a:p>
            <a:r>
              <a:rPr lang="tr-TR" sz="3600" b="1" dirty="0"/>
              <a:t>T</a:t>
            </a:r>
            <a:r>
              <a:rPr lang="en-US" sz="3600" b="1" dirty="0"/>
              <a:t>he Ottoman Empire in 1845</a:t>
            </a:r>
          </a:p>
        </p:txBody>
      </p:sp>
      <p:sp>
        <p:nvSpPr>
          <p:cNvPr id="5" name="Slide Number Placeholder 4"/>
          <p:cNvSpPr>
            <a:spLocks noGrp="1"/>
          </p:cNvSpPr>
          <p:nvPr>
            <p:ph type="sldNum" sz="quarter" idx="12"/>
          </p:nvPr>
        </p:nvSpPr>
        <p:spPr/>
        <p:txBody>
          <a:bodyPr/>
          <a:lstStyle/>
          <a:p>
            <a:fld id="{3F1ABB30-D032-9941-B33E-8FE59D990AD2}" type="slidenum">
              <a:rPr lang="en-US" smtClean="0"/>
              <a:pPr/>
              <a:t>3</a:t>
            </a:fld>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3946" y="851771"/>
            <a:ext cx="8668251" cy="5504580"/>
          </a:xfrm>
        </p:spPr>
      </p:pic>
    </p:spTree>
    <p:extLst>
      <p:ext uri="{BB962C8B-B14F-4D97-AF65-F5344CB8AC3E}">
        <p14:creationId xmlns:p14="http://schemas.microsoft.com/office/powerpoint/2010/main" val="387406963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4470"/>
            <a:ext cx="8229600" cy="861864"/>
          </a:xfrm>
        </p:spPr>
        <p:txBody>
          <a:bodyPr>
            <a:normAutofit/>
          </a:bodyPr>
          <a:lstStyle/>
          <a:p>
            <a:r>
              <a:rPr lang="tr-TR" sz="4000" b="1" dirty="0" smtClean="0"/>
              <a:t>The Balkans and Turkey </a:t>
            </a:r>
            <a:r>
              <a:rPr lang="en-US" sz="4000" b="1" dirty="0" smtClean="0"/>
              <a:t>in 1923</a:t>
            </a:r>
            <a:endParaRPr lang="en-US" sz="4000" b="1" dirty="0"/>
          </a:p>
        </p:txBody>
      </p:sp>
      <p:sp>
        <p:nvSpPr>
          <p:cNvPr id="7" name="TextBox 6"/>
          <p:cNvSpPr txBox="1"/>
          <p:nvPr/>
        </p:nvSpPr>
        <p:spPr>
          <a:xfrm>
            <a:off x="1809121" y="6402947"/>
            <a:ext cx="4059509" cy="369332"/>
          </a:xfrm>
          <a:prstGeom prst="rect">
            <a:avLst/>
          </a:prstGeom>
          <a:noFill/>
        </p:spPr>
        <p:txBody>
          <a:bodyPr wrap="none" rtlCol="0">
            <a:spAutoFit/>
          </a:bodyPr>
          <a:lstStyle/>
          <a:p>
            <a:r>
              <a:rPr lang="en-US" b="1" dirty="0"/>
              <a:t>Source: Bacon’s Standard Map of Europe</a:t>
            </a:r>
          </a:p>
        </p:txBody>
      </p:sp>
      <p:sp>
        <p:nvSpPr>
          <p:cNvPr id="8" name="Slide Number Placeholder 7"/>
          <p:cNvSpPr>
            <a:spLocks noGrp="1"/>
          </p:cNvSpPr>
          <p:nvPr>
            <p:ph type="sldNum" sz="quarter" idx="12"/>
          </p:nvPr>
        </p:nvSpPr>
        <p:spPr/>
        <p:txBody>
          <a:bodyPr/>
          <a:lstStyle/>
          <a:p>
            <a:fld id="{3F1ABB30-D032-9941-B33E-8FE59D990AD2}" type="slidenum">
              <a:rPr lang="en-US" smtClean="0"/>
              <a:pPr/>
              <a:t>4</a:t>
            </a:fld>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9573" y="956335"/>
            <a:ext cx="8630432" cy="5484005"/>
          </a:xfrm>
        </p:spPr>
      </p:pic>
    </p:spTree>
    <p:extLst>
      <p:ext uri="{BB962C8B-B14F-4D97-AF65-F5344CB8AC3E}">
        <p14:creationId xmlns:p14="http://schemas.microsoft.com/office/powerpoint/2010/main" val="19781868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Ethno-religious Distribution of Household Heads, 1845</a:t>
            </a:r>
          </a:p>
        </p:txBody>
      </p:sp>
      <p:graphicFrame>
        <p:nvGraphicFramePr>
          <p:cNvPr id="4" name="Content Placeholder 3"/>
          <p:cNvGraphicFramePr>
            <a:graphicFrameLocks noGrp="1"/>
          </p:cNvGraphicFramePr>
          <p:nvPr>
            <p:ph idx="1"/>
            <p:extLst/>
          </p:nvPr>
        </p:nvGraphicFramePr>
        <p:xfrm>
          <a:off x="1981200" y="1600200"/>
          <a:ext cx="8064000" cy="4145280"/>
        </p:xfrm>
        <a:graphic>
          <a:graphicData uri="http://schemas.openxmlformats.org/drawingml/2006/table">
            <a:tbl>
              <a:tblPr firstRow="1" bandRow="1">
                <a:tableStyleId>{5C22544A-7EE6-4342-B048-85BDC9FD1C3A}</a:tableStyleId>
              </a:tblPr>
              <a:tblGrid>
                <a:gridCol w="2016000"/>
                <a:gridCol w="2016000"/>
                <a:gridCol w="2016000"/>
                <a:gridCol w="2016000"/>
              </a:tblGrid>
              <a:tr h="426720">
                <a:tc>
                  <a:txBody>
                    <a:bodyPr/>
                    <a:lstStyle/>
                    <a:p>
                      <a:pPr algn="l" fontAlgn="b"/>
                      <a:endParaRPr lang="tr-TR" sz="2400" b="0" i="0" u="none" strike="noStrike" dirty="0">
                        <a:solidFill>
                          <a:schemeClr val="bg1"/>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2400" b="0" i="0" u="none" strike="noStrike" dirty="0" smtClean="0">
                          <a:solidFill>
                            <a:schemeClr val="bg1"/>
                          </a:solidFill>
                          <a:effectLst/>
                          <a:latin typeface="Calibri" panose="020F0502020204030204" pitchFamily="34" charset="0"/>
                        </a:rPr>
                        <a:t>Salonica</a:t>
                      </a:r>
                      <a:endParaRPr lang="tr-TR" sz="2400" b="0" i="0" u="none" strike="noStrike" dirty="0">
                        <a:solidFill>
                          <a:schemeClr val="bg1"/>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2400" b="0" i="0" u="none" strike="noStrike" dirty="0">
                          <a:solidFill>
                            <a:schemeClr val="bg1"/>
                          </a:solidFill>
                          <a:effectLst/>
                          <a:latin typeface="Calibri" panose="020F0502020204030204" pitchFamily="34" charset="0"/>
                        </a:rPr>
                        <a:t>Bursa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2400" b="0" i="0" u="none" strike="noStrike" dirty="0">
                          <a:solidFill>
                            <a:schemeClr val="bg1"/>
                          </a:solidFill>
                          <a:effectLst/>
                          <a:latin typeface="Calibri" panose="020F0502020204030204" pitchFamily="34" charset="0"/>
                        </a:rPr>
                        <a:t>Ankara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720">
                <a:tc>
                  <a:txBody>
                    <a:bodyPr/>
                    <a:lstStyle/>
                    <a:p>
                      <a:pPr algn="l" fontAlgn="b"/>
                      <a:r>
                        <a:rPr lang="tr-TR" sz="2400" b="0" i="0" u="none" strike="noStrike" dirty="0">
                          <a:solidFill>
                            <a:schemeClr val="bg1"/>
                          </a:solidFill>
                          <a:effectLst/>
                          <a:latin typeface="Calibri" panose="020F0502020204030204" pitchFamily="34" charset="0"/>
                        </a:rPr>
                        <a:t>Armenian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fontAlgn="b"/>
                      <a:endParaRPr lang="tr-TR" sz="2400" b="0" i="0" u="none" strike="noStrike" dirty="0">
                        <a:solidFill>
                          <a:schemeClr val="tx1"/>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2400" b="0" i="0" u="none" strike="noStrike" dirty="0">
                          <a:solidFill>
                            <a:schemeClr val="tx1"/>
                          </a:solidFill>
                          <a:effectLst/>
                          <a:latin typeface="Calibri" panose="020F0502020204030204" pitchFamily="34" charset="0"/>
                        </a:rPr>
                        <a:t>1203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2400" b="0" i="0" u="none" strike="noStrike">
                          <a:solidFill>
                            <a:schemeClr val="tx1"/>
                          </a:solidFill>
                          <a:effectLst/>
                          <a:latin typeface="Calibri" panose="020F0502020204030204" pitchFamily="34" charset="0"/>
                        </a:rPr>
                        <a:t>305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720">
                <a:tc>
                  <a:txBody>
                    <a:bodyPr/>
                    <a:lstStyle/>
                    <a:p>
                      <a:pPr algn="l" fontAlgn="b"/>
                      <a:r>
                        <a:rPr lang="tr-TR" sz="2400" b="0" i="0" u="none" strike="noStrike" dirty="0">
                          <a:solidFill>
                            <a:schemeClr val="bg1"/>
                          </a:solidFill>
                          <a:effectLst/>
                          <a:latin typeface="Calibri" panose="020F0502020204030204" pitchFamily="34" charset="0"/>
                        </a:rPr>
                        <a:t>Catholic</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fontAlgn="b"/>
                      <a:endParaRPr lang="tr-TR" sz="2400" b="0" i="0" u="none" strike="noStrike" dirty="0">
                        <a:solidFill>
                          <a:schemeClr val="tx1"/>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2400" b="0" i="0" u="none" strike="noStrike">
                          <a:solidFill>
                            <a:schemeClr val="tx1"/>
                          </a:solidFill>
                          <a:effectLst/>
                          <a:latin typeface="Calibri" panose="020F0502020204030204" pitchFamily="34" charset="0"/>
                        </a:rPr>
                        <a:t>77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2400" b="0" i="0" u="none" strike="noStrike">
                          <a:solidFill>
                            <a:schemeClr val="tx1"/>
                          </a:solidFill>
                          <a:effectLst/>
                          <a:latin typeface="Calibri" panose="020F0502020204030204" pitchFamily="34" charset="0"/>
                        </a:rPr>
                        <a:t>1530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720">
                <a:tc>
                  <a:txBody>
                    <a:bodyPr/>
                    <a:lstStyle/>
                    <a:p>
                      <a:pPr algn="l" fontAlgn="b"/>
                      <a:r>
                        <a:rPr lang="tr-TR" sz="2400" b="0" i="0" u="none" strike="noStrike" dirty="0">
                          <a:solidFill>
                            <a:schemeClr val="bg1"/>
                          </a:solidFill>
                          <a:effectLst/>
                          <a:latin typeface="Calibri" panose="020F0502020204030204" pitchFamily="34" charset="0"/>
                        </a:rPr>
                        <a:t>Jewish</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tr-TR" sz="2400" b="0" i="0" u="none" strike="noStrike" dirty="0">
                          <a:solidFill>
                            <a:schemeClr val="tx1"/>
                          </a:solidFill>
                          <a:effectLst/>
                          <a:latin typeface="Calibri" panose="020F0502020204030204" pitchFamily="34" charset="0"/>
                        </a:rPr>
                        <a:t>2639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2400" b="0" i="0" u="none" strike="noStrike">
                          <a:solidFill>
                            <a:schemeClr val="tx1"/>
                          </a:solidFill>
                          <a:effectLst/>
                          <a:latin typeface="Calibri" panose="020F0502020204030204" pitchFamily="34" charset="0"/>
                        </a:rPr>
                        <a:t>292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2400" b="0" i="0" u="none" strike="noStrike">
                          <a:solidFill>
                            <a:schemeClr val="tx1"/>
                          </a:solidFill>
                          <a:effectLst/>
                          <a:latin typeface="Calibri" panose="020F0502020204030204" pitchFamily="34" charset="0"/>
                        </a:rPr>
                        <a:t>32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720">
                <a:tc>
                  <a:txBody>
                    <a:bodyPr/>
                    <a:lstStyle/>
                    <a:p>
                      <a:pPr algn="l" fontAlgn="b"/>
                      <a:r>
                        <a:rPr lang="tr-TR" sz="2400" b="0" i="0" u="none" strike="noStrike" dirty="0">
                          <a:solidFill>
                            <a:schemeClr val="bg1"/>
                          </a:solidFill>
                          <a:effectLst/>
                          <a:latin typeface="Calibri" panose="020F0502020204030204" pitchFamily="34" charset="0"/>
                        </a:rPr>
                        <a:t>Roma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tr-TR" sz="2400" b="0" i="0" u="none" strike="noStrike">
                          <a:solidFill>
                            <a:schemeClr val="tx1"/>
                          </a:solidFill>
                          <a:effectLst/>
                          <a:latin typeface="Calibri" panose="020F0502020204030204" pitchFamily="34" charset="0"/>
                        </a:rPr>
                        <a:t>48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2400" b="0" i="0" u="none" strike="noStrike">
                          <a:solidFill>
                            <a:schemeClr val="tx1"/>
                          </a:solidFill>
                          <a:effectLst/>
                          <a:latin typeface="Calibri" panose="020F0502020204030204" pitchFamily="34" charset="0"/>
                        </a:rPr>
                        <a:t>19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tr-TR" sz="2400" b="0" i="0" u="none" strike="noStrike">
                        <a:solidFill>
                          <a:schemeClr val="tx1"/>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720">
                <a:tc>
                  <a:txBody>
                    <a:bodyPr/>
                    <a:lstStyle/>
                    <a:p>
                      <a:pPr algn="l" fontAlgn="b"/>
                      <a:r>
                        <a:rPr lang="tr-TR" sz="2400" b="0" i="0" u="none" strike="noStrike" dirty="0">
                          <a:solidFill>
                            <a:schemeClr val="bg1"/>
                          </a:solidFill>
                          <a:effectLst/>
                          <a:latin typeface="Calibri" panose="020F0502020204030204" pitchFamily="34" charset="0"/>
                        </a:rPr>
                        <a:t>Muslim</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tr-TR" sz="2400" b="0" i="0" u="none" strike="noStrike">
                          <a:solidFill>
                            <a:schemeClr val="tx1"/>
                          </a:solidFill>
                          <a:effectLst/>
                          <a:latin typeface="Calibri" panose="020F0502020204030204" pitchFamily="34" charset="0"/>
                        </a:rPr>
                        <a:t>1920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2400" b="0" i="0" u="none" strike="noStrike">
                          <a:solidFill>
                            <a:schemeClr val="tx1"/>
                          </a:solidFill>
                          <a:effectLst/>
                          <a:latin typeface="Calibri" panose="020F0502020204030204" pitchFamily="34" charset="0"/>
                        </a:rPr>
                        <a:t>4212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2400" b="0" i="0" u="none" strike="noStrike">
                          <a:solidFill>
                            <a:schemeClr val="tx1"/>
                          </a:solidFill>
                          <a:effectLst/>
                          <a:latin typeface="Calibri" panose="020F0502020204030204" pitchFamily="34" charset="0"/>
                        </a:rPr>
                        <a:t>3350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720">
                <a:tc>
                  <a:txBody>
                    <a:bodyPr/>
                    <a:lstStyle/>
                    <a:p>
                      <a:pPr algn="l" fontAlgn="b"/>
                      <a:r>
                        <a:rPr lang="tr-TR" sz="2400" b="0" i="0" u="none" strike="noStrike" dirty="0">
                          <a:solidFill>
                            <a:schemeClr val="bg1"/>
                          </a:solidFill>
                          <a:effectLst/>
                          <a:latin typeface="Calibri" panose="020F0502020204030204" pitchFamily="34" charset="0"/>
                        </a:rPr>
                        <a:t>Protégé</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tr-TR" sz="2400" b="0" i="0" u="none" strike="noStrike">
                          <a:solidFill>
                            <a:schemeClr val="tx1"/>
                          </a:solidFill>
                          <a:effectLst/>
                          <a:latin typeface="Calibri" panose="020F0502020204030204" pitchFamily="34" charset="0"/>
                        </a:rPr>
                        <a:t>145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tr-TR" sz="2400" b="0" i="0" u="none" strike="noStrike">
                        <a:solidFill>
                          <a:schemeClr val="tx1"/>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tr-TR" sz="2400" b="0" i="0" u="none" strike="noStrike" dirty="0">
                        <a:solidFill>
                          <a:schemeClr val="tx1"/>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720">
                <a:tc>
                  <a:txBody>
                    <a:bodyPr/>
                    <a:lstStyle/>
                    <a:p>
                      <a:pPr algn="l" fontAlgn="b"/>
                      <a:r>
                        <a:rPr lang="tr-TR" sz="2400" b="0" i="0" u="none" strike="noStrike" dirty="0">
                          <a:solidFill>
                            <a:schemeClr val="bg1"/>
                          </a:solidFill>
                          <a:effectLst/>
                          <a:latin typeface="Calibri" panose="020F0502020204030204" pitchFamily="34" charset="0"/>
                        </a:rPr>
                        <a:t>Orthodox Christian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tr-TR" sz="2400" b="0" i="0" u="none" strike="noStrike">
                          <a:solidFill>
                            <a:schemeClr val="tx1"/>
                          </a:solidFill>
                          <a:effectLst/>
                          <a:latin typeface="Calibri" panose="020F0502020204030204" pitchFamily="34" charset="0"/>
                        </a:rPr>
                        <a:t>1566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2400" b="0" i="0" u="none" strike="noStrike">
                          <a:solidFill>
                            <a:schemeClr val="tx1"/>
                          </a:solidFill>
                          <a:effectLst/>
                          <a:latin typeface="Calibri" panose="020F0502020204030204" pitchFamily="34" charset="0"/>
                        </a:rPr>
                        <a:t>689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2400" b="0" i="0" u="none" strike="noStrike" dirty="0">
                          <a:solidFill>
                            <a:schemeClr val="tx1"/>
                          </a:solidFill>
                          <a:effectLst/>
                          <a:latin typeface="Calibri" panose="020F0502020204030204" pitchFamily="34" charset="0"/>
                        </a:rPr>
                        <a:t>516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720">
                <a:tc>
                  <a:txBody>
                    <a:bodyPr/>
                    <a:lstStyle/>
                    <a:p>
                      <a:pPr algn="l" fontAlgn="b"/>
                      <a:r>
                        <a:rPr lang="tr-TR" sz="2400" b="0" i="0" u="none" strike="noStrike" dirty="0" smtClean="0">
                          <a:solidFill>
                            <a:schemeClr val="bg1"/>
                          </a:solidFill>
                          <a:effectLst/>
                          <a:latin typeface="Calibri" panose="020F0502020204030204" pitchFamily="34" charset="0"/>
                        </a:rPr>
                        <a:t>TOTAL</a:t>
                      </a:r>
                      <a:endParaRPr lang="tr-TR" sz="2400" b="0" i="0" u="none" strike="noStrike" dirty="0">
                        <a:solidFill>
                          <a:schemeClr val="bg1"/>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tr-TR" sz="2400" b="0" i="0" u="none" strike="noStrike" dirty="0">
                          <a:solidFill>
                            <a:schemeClr val="tx1"/>
                          </a:solidFill>
                          <a:effectLst/>
                          <a:latin typeface="Calibri" panose="020F0502020204030204" pitchFamily="34" charset="0"/>
                        </a:rPr>
                        <a:t>6318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2400" b="0" i="0" u="none" strike="noStrike" dirty="0">
                          <a:solidFill>
                            <a:schemeClr val="tx1"/>
                          </a:solidFill>
                          <a:effectLst/>
                          <a:latin typeface="Calibri" panose="020F0502020204030204" pitchFamily="34" charset="0"/>
                        </a:rPr>
                        <a:t>6492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2400" b="0" i="0" u="none" strike="noStrike" dirty="0">
                          <a:solidFill>
                            <a:schemeClr val="tx1"/>
                          </a:solidFill>
                          <a:effectLst/>
                          <a:latin typeface="Calibri" panose="020F0502020204030204" pitchFamily="34" charset="0"/>
                        </a:rPr>
                        <a:t>5733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fld id="{3F1ABB30-D032-9941-B33E-8FE59D990AD2}" type="slidenum">
              <a:rPr lang="en-US" smtClean="0"/>
              <a:pPr/>
              <a:t>5</a:t>
            </a:fld>
            <a:endParaRPr lang="en-US"/>
          </a:p>
        </p:txBody>
      </p:sp>
    </p:spTree>
    <p:extLst>
      <p:ext uri="{BB962C8B-B14F-4D97-AF65-F5344CB8AC3E}">
        <p14:creationId xmlns:p14="http://schemas.microsoft.com/office/powerpoint/2010/main" val="16920535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398701" cy="1143000"/>
          </a:xfrm>
        </p:spPr>
        <p:txBody>
          <a:bodyPr>
            <a:noAutofit/>
          </a:bodyPr>
          <a:lstStyle/>
          <a:p>
            <a:r>
              <a:rPr lang="en-US" sz="2800" b="1" dirty="0"/>
              <a:t>Ethno-Religious Distribution</a:t>
            </a:r>
            <a:r>
              <a:rPr lang="tr-TR" sz="2800" b="1" dirty="0"/>
              <a:t> of</a:t>
            </a:r>
            <a:r>
              <a:rPr lang="en-US" sz="2800" b="1" dirty="0"/>
              <a:t> Household Heads</a:t>
            </a:r>
            <a:r>
              <a:rPr lang="tr-TR" sz="2800" b="1" dirty="0"/>
              <a:t>, </a:t>
            </a:r>
            <a:r>
              <a:rPr lang="en-US" sz="2800" b="1" dirty="0"/>
              <a:t>1845</a:t>
            </a:r>
          </a:p>
        </p:txBody>
      </p:sp>
      <p:sp>
        <p:nvSpPr>
          <p:cNvPr id="4" name="Slide Number Placeholder 3"/>
          <p:cNvSpPr>
            <a:spLocks noGrp="1"/>
          </p:cNvSpPr>
          <p:nvPr>
            <p:ph type="sldNum" sz="quarter" idx="12"/>
          </p:nvPr>
        </p:nvSpPr>
        <p:spPr/>
        <p:txBody>
          <a:bodyPr/>
          <a:lstStyle/>
          <a:p>
            <a:fld id="{3F1ABB30-D032-9941-B33E-8FE59D990AD2}" type="slidenum">
              <a:rPr lang="en-US" smtClean="0"/>
              <a:pPr/>
              <a:t>6</a:t>
            </a:fld>
            <a:endParaRPr lang="en-US"/>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150710177"/>
              </p:ext>
            </p:extLst>
          </p:nvPr>
        </p:nvGraphicFramePr>
        <p:xfrm>
          <a:off x="1981200" y="1240078"/>
          <a:ext cx="8229600" cy="51162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0631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Mapping the Distributions </a:t>
            </a:r>
            <a:r>
              <a:rPr lang="en-US" sz="2800" b="1" dirty="0"/>
              <a:t>of Occupational Categories, </a:t>
            </a:r>
            <a:r>
              <a:rPr lang="tr-TR" sz="2800" b="1" dirty="0"/>
              <a:t/>
            </a:r>
            <a:br>
              <a:rPr lang="tr-TR" sz="2800" b="1" dirty="0"/>
            </a:br>
            <a:r>
              <a:rPr lang="en-US" sz="2800" b="1" dirty="0"/>
              <a:t>Household Heads, 1845</a:t>
            </a:r>
          </a:p>
        </p:txBody>
      </p:sp>
      <p:graphicFrame>
        <p:nvGraphicFramePr>
          <p:cNvPr id="4" name="Content Placeholder 3"/>
          <p:cNvGraphicFramePr>
            <a:graphicFrameLocks noGrp="1"/>
          </p:cNvGraphicFramePr>
          <p:nvPr>
            <p:ph idx="1"/>
            <p:extLst/>
          </p:nvPr>
        </p:nvGraphicFramePr>
        <p:xfrm>
          <a:off x="1981201" y="1600201"/>
          <a:ext cx="8229601" cy="5182701"/>
        </p:xfrm>
        <a:graphic>
          <a:graphicData uri="http://schemas.openxmlformats.org/drawingml/2006/table">
            <a:tbl>
              <a:tblPr firstRow="1" bandRow="1">
                <a:tableStyleId>{5C22544A-7EE6-4342-B048-85BDC9FD1C3A}</a:tableStyleId>
              </a:tblPr>
              <a:tblGrid>
                <a:gridCol w="2665517"/>
                <a:gridCol w="943634"/>
                <a:gridCol w="943634"/>
                <a:gridCol w="966511"/>
                <a:gridCol w="966511"/>
                <a:gridCol w="871897"/>
                <a:gridCol w="871897"/>
              </a:tblGrid>
              <a:tr h="452621">
                <a:tc>
                  <a:txBody>
                    <a:bodyPr/>
                    <a:lstStyle/>
                    <a:p>
                      <a:pPr algn="l" fontAlgn="b"/>
                      <a:endParaRPr lang="tr-TR" sz="2000" b="1"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2000" u="none" strike="noStrike" dirty="0" smtClean="0">
                          <a:effectLst/>
                        </a:rPr>
                        <a:t>Salonica</a:t>
                      </a:r>
                      <a:endParaRPr lang="tr-TR"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2000" u="none" strike="noStrike" dirty="0" smtClean="0">
                          <a:effectLst/>
                        </a:rPr>
                        <a:t>Salonica</a:t>
                      </a:r>
                      <a:endParaRPr lang="tr-TR"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2000" u="none" strike="noStrike" dirty="0" smtClean="0">
                          <a:effectLst/>
                        </a:rPr>
                        <a:t>Bursa</a:t>
                      </a:r>
                      <a:endParaRPr lang="tr-TR"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tr-TR" sz="2000" u="none" strike="noStrike" dirty="0" smtClean="0">
                          <a:effectLst/>
                        </a:rPr>
                        <a:t>Bursa</a:t>
                      </a:r>
                      <a:endParaRPr lang="tr-TR" sz="2000" b="0" i="0" u="none" strike="noStrike" dirty="0" smtClean="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2000" u="none" strike="noStrike" dirty="0">
                          <a:effectLst/>
                        </a:rPr>
                        <a:t>Ankara</a:t>
                      </a:r>
                      <a:endParaRPr lang="tr-TR"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2000" u="none" strike="noStrike" dirty="0" smtClean="0">
                          <a:effectLst/>
                        </a:rPr>
                        <a:t>Ankara</a:t>
                      </a:r>
                      <a:endParaRPr lang="tr-TR"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2621">
                <a:tc>
                  <a:txBody>
                    <a:bodyPr/>
                    <a:lstStyle/>
                    <a:p>
                      <a:pPr algn="l" fontAlgn="b"/>
                      <a:r>
                        <a:rPr lang="tr-TR" sz="2000" b="1" u="none" strike="noStrike" dirty="0">
                          <a:solidFill>
                            <a:schemeClr val="bg1"/>
                          </a:solidFill>
                          <a:effectLst/>
                        </a:rPr>
                        <a:t>Agriculture</a:t>
                      </a:r>
                      <a:endParaRPr lang="tr-TR" sz="2000" b="1"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tr-TR" sz="1800" u="none" strike="noStrike" dirty="0">
                          <a:effectLst/>
                        </a:rPr>
                        <a:t>387</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378</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718</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tr-TR" sz="1800" u="none" strike="noStrike" dirty="0">
                          <a:effectLst/>
                        </a:rPr>
                        <a:t>697</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tr-TR" sz="1800" u="none" strike="noStrike" dirty="0">
                          <a:effectLst/>
                        </a:rPr>
                        <a:t>459</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315</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452621">
                <a:tc>
                  <a:txBody>
                    <a:bodyPr/>
                    <a:lstStyle/>
                    <a:p>
                      <a:pPr algn="l" fontAlgn="b"/>
                      <a:r>
                        <a:rPr lang="tr-TR" sz="2000" b="1" u="none" strike="noStrike" dirty="0">
                          <a:solidFill>
                            <a:schemeClr val="bg1"/>
                          </a:solidFill>
                          <a:effectLst/>
                        </a:rPr>
                        <a:t>Industry</a:t>
                      </a:r>
                      <a:endParaRPr lang="tr-TR" sz="2000" b="1"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tr-TR" sz="1800" u="none" strike="noStrike" dirty="0">
                          <a:effectLst/>
                        </a:rPr>
                        <a:t>1986</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1976</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2517</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tr-TR" sz="1800" u="none" strike="noStrike" dirty="0">
                          <a:effectLst/>
                        </a:rPr>
                        <a:t>2255</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tr-TR" sz="1800" u="none" strike="noStrike" dirty="0">
                          <a:effectLst/>
                        </a:rPr>
                        <a:t>2414</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2000</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452621">
                <a:tc>
                  <a:txBody>
                    <a:bodyPr/>
                    <a:lstStyle/>
                    <a:p>
                      <a:pPr algn="l" fontAlgn="b"/>
                      <a:r>
                        <a:rPr lang="tr-TR" sz="2000" b="1" u="none" strike="noStrike" dirty="0">
                          <a:solidFill>
                            <a:schemeClr val="bg1"/>
                          </a:solidFill>
                          <a:effectLst/>
                        </a:rPr>
                        <a:t>Commerce</a:t>
                      </a:r>
                      <a:endParaRPr lang="tr-TR" sz="2000" b="1"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tr-TR" sz="1800" u="none" strike="noStrike" dirty="0">
                          <a:effectLst/>
                        </a:rPr>
                        <a:t>1066</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1060</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724</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tr-TR" sz="1800" u="none" strike="noStrike" dirty="0">
                          <a:effectLst/>
                        </a:rPr>
                        <a:t>629</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tr-TR" sz="1800" u="none" strike="noStrike" dirty="0">
                          <a:effectLst/>
                        </a:rPr>
                        <a:t>588</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478</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452621">
                <a:tc>
                  <a:txBody>
                    <a:bodyPr/>
                    <a:lstStyle/>
                    <a:p>
                      <a:pPr algn="l" fontAlgn="b"/>
                      <a:r>
                        <a:rPr lang="tr-TR" sz="2000" b="1" u="none" strike="noStrike" dirty="0">
                          <a:solidFill>
                            <a:schemeClr val="bg1"/>
                          </a:solidFill>
                          <a:effectLst/>
                        </a:rPr>
                        <a:t>Public Services</a:t>
                      </a:r>
                      <a:endParaRPr lang="tr-TR" sz="2000" b="1"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tr-TR" sz="1800" u="none" strike="noStrike" dirty="0">
                          <a:effectLst/>
                        </a:rPr>
                        <a:t>225</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225</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a:effectLst/>
                        </a:rPr>
                        <a:t>467</a:t>
                      </a:r>
                      <a:endParaRPr lang="tr-TR"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tr-TR" sz="1800" u="none" strike="noStrike" dirty="0">
                          <a:effectLst/>
                        </a:rPr>
                        <a:t>438</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tr-TR" sz="1800" u="none" strike="noStrike" dirty="0">
                          <a:effectLst/>
                        </a:rPr>
                        <a:t>308</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255</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755656">
                <a:tc>
                  <a:txBody>
                    <a:bodyPr/>
                    <a:lstStyle/>
                    <a:p>
                      <a:pPr algn="l" fontAlgn="b"/>
                      <a:r>
                        <a:rPr lang="fr-FR" sz="2000" b="1" u="none" strike="noStrike" dirty="0">
                          <a:solidFill>
                            <a:schemeClr val="bg1"/>
                          </a:solidFill>
                          <a:effectLst/>
                        </a:rPr>
                        <a:t>Communication &amp; Transport </a:t>
                      </a:r>
                      <a:r>
                        <a:rPr lang="tr-TR" sz="2000" b="1" u="none" strike="noStrike" dirty="0" smtClean="0">
                          <a:solidFill>
                            <a:schemeClr val="bg1"/>
                          </a:solidFill>
                          <a:effectLst/>
                        </a:rPr>
                        <a:t>/</a:t>
                      </a:r>
                      <a:r>
                        <a:rPr lang="fr-FR" sz="2000" b="1" u="none" strike="noStrike" dirty="0" smtClean="0">
                          <a:solidFill>
                            <a:schemeClr val="bg1"/>
                          </a:solidFill>
                          <a:effectLst/>
                        </a:rPr>
                        <a:t> </a:t>
                      </a:r>
                      <a:r>
                        <a:rPr lang="tr-TR" sz="2000" b="1" u="none" strike="noStrike" dirty="0" smtClean="0">
                          <a:solidFill>
                            <a:schemeClr val="bg1"/>
                          </a:solidFill>
                          <a:effectLst/>
                        </a:rPr>
                        <a:t/>
                      </a:r>
                      <a:br>
                        <a:rPr lang="tr-TR" sz="2000" b="1" u="none" strike="noStrike" dirty="0" smtClean="0">
                          <a:solidFill>
                            <a:schemeClr val="bg1"/>
                          </a:solidFill>
                          <a:effectLst/>
                        </a:rPr>
                      </a:br>
                      <a:r>
                        <a:rPr lang="fr-FR" sz="2000" b="1" u="none" strike="noStrike" dirty="0" err="1" smtClean="0">
                          <a:solidFill>
                            <a:schemeClr val="bg1"/>
                          </a:solidFill>
                          <a:effectLst/>
                        </a:rPr>
                        <a:t>Private</a:t>
                      </a:r>
                      <a:r>
                        <a:rPr lang="fr-FR" sz="2000" b="1" u="none" strike="noStrike" dirty="0" smtClean="0">
                          <a:solidFill>
                            <a:schemeClr val="bg1"/>
                          </a:solidFill>
                          <a:effectLst/>
                        </a:rPr>
                        <a:t> </a:t>
                      </a:r>
                      <a:r>
                        <a:rPr lang="fr-FR" sz="2000" b="1" u="none" strike="noStrike" dirty="0">
                          <a:solidFill>
                            <a:schemeClr val="bg1"/>
                          </a:solidFill>
                          <a:effectLst/>
                        </a:rPr>
                        <a:t>Services </a:t>
                      </a:r>
                      <a:r>
                        <a:rPr lang="tr-TR" sz="2000" b="1" u="none" strike="noStrike" dirty="0" smtClean="0">
                          <a:solidFill>
                            <a:schemeClr val="bg1"/>
                          </a:solidFill>
                          <a:effectLst/>
                        </a:rPr>
                        <a:t>/</a:t>
                      </a:r>
                      <a:r>
                        <a:rPr lang="fr-FR" sz="2000" b="1" u="none" strike="noStrike" dirty="0" smtClean="0">
                          <a:solidFill>
                            <a:schemeClr val="bg1"/>
                          </a:solidFill>
                          <a:effectLst/>
                        </a:rPr>
                        <a:t> </a:t>
                      </a:r>
                      <a:r>
                        <a:rPr lang="fr-FR" sz="2000" b="1" u="none" strike="noStrike" dirty="0">
                          <a:solidFill>
                            <a:schemeClr val="bg1"/>
                          </a:solidFill>
                          <a:effectLst/>
                        </a:rPr>
                        <a:t>Liberal Professions</a:t>
                      </a:r>
                      <a:endParaRPr lang="fr-FR" sz="2000" b="1"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tr-TR" sz="1800" u="none" strike="noStrike" dirty="0">
                          <a:effectLst/>
                        </a:rPr>
                        <a:t>1074</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1072</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635</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tr-TR" sz="1800" u="none" strike="noStrike" dirty="0">
                          <a:effectLst/>
                        </a:rPr>
                        <a:t>589</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tr-TR" sz="1800" u="none" strike="noStrike" dirty="0">
                          <a:effectLst/>
                        </a:rPr>
                        <a:t>382</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313</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452621">
                <a:tc>
                  <a:txBody>
                    <a:bodyPr/>
                    <a:lstStyle/>
                    <a:p>
                      <a:pPr algn="l" rtl="0" fontAlgn="ctr"/>
                      <a:r>
                        <a:rPr lang="tr-TR" sz="2000" b="1" u="none" strike="noStrike" dirty="0">
                          <a:solidFill>
                            <a:schemeClr val="bg1"/>
                          </a:solidFill>
                          <a:effectLst/>
                        </a:rPr>
                        <a:t>No or Unknown Profession</a:t>
                      </a:r>
                      <a:endParaRPr lang="tr-TR" sz="2000" b="1"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tr-TR" sz="1800" u="none" strike="noStrike" dirty="0">
                          <a:effectLst/>
                        </a:rPr>
                        <a:t>1580</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1575</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1431</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tr-TR" sz="1800" u="none" strike="noStrike" dirty="0">
                          <a:effectLst/>
                        </a:rPr>
                        <a:t>1329</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tr-TR" sz="1800" u="none" strike="noStrike" dirty="0">
                          <a:effectLst/>
                        </a:rPr>
                        <a:t>1586</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u="none" strike="noStrike" dirty="0">
                          <a:effectLst/>
                        </a:rPr>
                        <a:t>1361</a:t>
                      </a:r>
                      <a:endParaRPr lang="tr-TR"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452621">
                <a:tc>
                  <a:txBody>
                    <a:bodyPr/>
                    <a:lstStyle/>
                    <a:p>
                      <a:pPr algn="l" fontAlgn="b"/>
                      <a:r>
                        <a:rPr lang="tr-TR" sz="2000" b="1" u="none" strike="noStrike" dirty="0" smtClean="0">
                          <a:solidFill>
                            <a:schemeClr val="bg1"/>
                          </a:solidFill>
                          <a:effectLst/>
                        </a:rPr>
                        <a:t>TOTAL</a:t>
                      </a:r>
                      <a:endParaRPr lang="tr-TR" sz="2000" b="1"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tr-TR" sz="1800" b="1" u="none" strike="noStrike" dirty="0">
                          <a:effectLst/>
                        </a:rPr>
                        <a:t>6318</a:t>
                      </a:r>
                      <a:endParaRPr lang="tr-TR"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b="1" u="none" strike="noStrike" dirty="0">
                          <a:effectLst/>
                        </a:rPr>
                        <a:t>6286</a:t>
                      </a:r>
                      <a:endParaRPr lang="tr-TR"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b="1" u="none" strike="noStrike" dirty="0">
                          <a:effectLst/>
                        </a:rPr>
                        <a:t>6492</a:t>
                      </a:r>
                      <a:endParaRPr lang="tr-TR"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tr-TR" sz="1800" b="1" u="none" strike="noStrike" dirty="0">
                          <a:effectLst/>
                        </a:rPr>
                        <a:t>5937</a:t>
                      </a:r>
                      <a:endParaRPr lang="tr-TR"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tr-TR" sz="1800" b="1" u="none" strike="noStrike" dirty="0">
                          <a:effectLst/>
                        </a:rPr>
                        <a:t>5737</a:t>
                      </a:r>
                      <a:endParaRPr lang="tr-TR"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b="1" u="none" strike="noStrike" dirty="0">
                          <a:effectLst/>
                        </a:rPr>
                        <a:t>4722</a:t>
                      </a:r>
                      <a:endParaRPr lang="tr-TR"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452621">
                <a:tc>
                  <a:txBody>
                    <a:bodyPr/>
                    <a:lstStyle/>
                    <a:p>
                      <a:pPr algn="l" fontAlgn="b"/>
                      <a:r>
                        <a:rPr lang="tr-TR" sz="2000" b="1" i="0" u="none" strike="noStrike" dirty="0" smtClean="0">
                          <a:solidFill>
                            <a:schemeClr val="bg1"/>
                          </a:solidFill>
                          <a:effectLst/>
                          <a:latin typeface="Calibri" panose="020F0502020204030204" pitchFamily="34" charset="0"/>
                        </a:rPr>
                        <a:t>Number of Neighborhoods</a:t>
                      </a:r>
                      <a:endParaRPr lang="tr-TR" sz="2000" b="1"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r" fontAlgn="b"/>
                      <a:r>
                        <a:rPr lang="tr-TR" sz="1800" b="1" u="none" strike="noStrike" dirty="0" smtClean="0">
                          <a:effectLst/>
                        </a:rPr>
                        <a:t>70</a:t>
                      </a:r>
                      <a:endParaRPr lang="tr-TR"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b="1" u="none" strike="noStrike" dirty="0" smtClean="0">
                          <a:effectLst/>
                        </a:rPr>
                        <a:t>70</a:t>
                      </a:r>
                      <a:endParaRPr lang="tr-TR"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b="1" i="0" u="none" strike="noStrike" dirty="0" smtClean="0">
                          <a:solidFill>
                            <a:srgbClr val="000000"/>
                          </a:solidFill>
                          <a:effectLst/>
                          <a:latin typeface="Calibri" panose="020F0502020204030204" pitchFamily="34" charset="0"/>
                        </a:rPr>
                        <a:t>145</a:t>
                      </a:r>
                      <a:endParaRPr lang="tr-TR"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tr-TR" sz="1800" b="1" i="0" u="none" strike="noStrike" dirty="0" smtClean="0">
                          <a:solidFill>
                            <a:srgbClr val="000000"/>
                          </a:solidFill>
                          <a:effectLst/>
                          <a:latin typeface="Calibri" panose="020F0502020204030204" pitchFamily="34" charset="0"/>
                        </a:rPr>
                        <a:t>129</a:t>
                      </a:r>
                      <a:endParaRPr lang="tr-TR"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tr-TR" sz="1800" b="1" i="0" u="none" strike="noStrike" dirty="0" smtClean="0">
                          <a:solidFill>
                            <a:srgbClr val="000000"/>
                          </a:solidFill>
                          <a:effectLst/>
                          <a:latin typeface="Calibri" panose="020F0502020204030204" pitchFamily="34" charset="0"/>
                        </a:rPr>
                        <a:t>96</a:t>
                      </a:r>
                      <a:endParaRPr lang="tr-TR"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tr-TR" sz="1800" b="1" i="0" u="none" strike="noStrike" dirty="0" smtClean="0">
                          <a:solidFill>
                            <a:srgbClr val="000000"/>
                          </a:solidFill>
                          <a:effectLst/>
                          <a:latin typeface="Calibri" panose="020F0502020204030204" pitchFamily="34" charset="0"/>
                        </a:rPr>
                        <a:t>73</a:t>
                      </a:r>
                      <a:endParaRPr lang="tr-TR"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sp>
        <p:nvSpPr>
          <p:cNvPr id="5" name="Slide Number Placeholder 4"/>
          <p:cNvSpPr>
            <a:spLocks noGrp="1"/>
          </p:cNvSpPr>
          <p:nvPr>
            <p:ph type="sldNum" sz="quarter" idx="12"/>
          </p:nvPr>
        </p:nvSpPr>
        <p:spPr/>
        <p:txBody>
          <a:bodyPr/>
          <a:lstStyle/>
          <a:p>
            <a:fld id="{3F1ABB30-D032-9941-B33E-8FE59D990AD2}" type="slidenum">
              <a:rPr lang="en-US" smtClean="0"/>
              <a:pPr/>
              <a:t>7</a:t>
            </a:fld>
            <a:endParaRPr lang="en-US" dirty="0"/>
          </a:p>
        </p:txBody>
      </p:sp>
    </p:spTree>
    <p:extLst>
      <p:ext uri="{BB962C8B-B14F-4D97-AF65-F5344CB8AC3E}">
        <p14:creationId xmlns:p14="http://schemas.microsoft.com/office/powerpoint/2010/main" val="6599680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Distributions of Occupational Categories, </a:t>
            </a:r>
            <a:r>
              <a:rPr lang="tr-TR" sz="2800" b="1" dirty="0"/>
              <a:t/>
            </a:r>
            <a:br>
              <a:rPr lang="tr-TR" sz="2800" b="1" dirty="0"/>
            </a:br>
            <a:r>
              <a:rPr lang="en-US" sz="2800" b="1" dirty="0"/>
              <a:t>Household Heads, 1845</a:t>
            </a:r>
          </a:p>
        </p:txBody>
      </p:sp>
      <p:sp>
        <p:nvSpPr>
          <p:cNvPr id="5" name="Slide Number Placeholder 4"/>
          <p:cNvSpPr>
            <a:spLocks noGrp="1"/>
          </p:cNvSpPr>
          <p:nvPr>
            <p:ph type="sldNum" sz="quarter" idx="12"/>
          </p:nvPr>
        </p:nvSpPr>
        <p:spPr/>
        <p:txBody>
          <a:bodyPr/>
          <a:lstStyle/>
          <a:p>
            <a:fld id="{3F1ABB30-D032-9941-B33E-8FE59D990AD2}" type="slidenum">
              <a:rPr lang="en-US" smtClean="0"/>
              <a:pPr/>
              <a:t>8</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25086917"/>
              </p:ext>
            </p:extLst>
          </p:nvPr>
        </p:nvGraphicFramePr>
        <p:xfrm>
          <a:off x="1981200" y="1265130"/>
          <a:ext cx="8229600" cy="50912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61171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3143705" y="539750"/>
            <a:ext cx="5904590" cy="5637213"/>
          </a:xfrm>
          <a:prstGeom prst="rect">
            <a:avLst/>
          </a:prstGeom>
        </p:spPr>
      </p:pic>
    </p:spTree>
    <p:extLst>
      <p:ext uri="{BB962C8B-B14F-4D97-AF65-F5344CB8AC3E}">
        <p14:creationId xmlns:p14="http://schemas.microsoft.com/office/powerpoint/2010/main" val="28472541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162</TotalTime>
  <Words>428</Words>
  <Application>Microsoft Macintosh PowerPoint</Application>
  <PresentationFormat>Custom</PresentationFormat>
  <Paragraphs>165</Paragraphs>
  <Slides>17</Slides>
  <Notes>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Mapping Urban Economies Beyond National Histories. Spatial-Economic Organizations of Ottoman Neighborhoods in the Mid-Nineteenth Century</vt:lpstr>
      <vt:lpstr>Work in Progress</vt:lpstr>
      <vt:lpstr>The Ottoman Empire in 1845</vt:lpstr>
      <vt:lpstr>The Balkans and Turkey in 1923</vt:lpstr>
      <vt:lpstr>Ethno-religious Distribution of Household Heads, 1845</vt:lpstr>
      <vt:lpstr>Ethno-Religious Distribution of Household Heads, 1845</vt:lpstr>
      <vt:lpstr>Mapping the Distributions of Occupational Categories,  Household Heads, 1845</vt:lpstr>
      <vt:lpstr>Distributions of Occupational Categories,  Household Heads, 1845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Neighbors and Neighborhoods in Ankara, Bursa and Salonica from the Ottoman Empire to Nation States: Urban Fabrics Compared Across Time and Space, 1845 - 1945</dc:title>
  <dc:creator>ProjePC</dc:creator>
  <cp:lastModifiedBy>Arda Inanc</cp:lastModifiedBy>
  <cp:revision>19</cp:revision>
  <dcterms:created xsi:type="dcterms:W3CDTF">2014-05-22T04:40:45Z</dcterms:created>
  <dcterms:modified xsi:type="dcterms:W3CDTF">2014-06-01T19:36:23Z</dcterms:modified>
</cp:coreProperties>
</file>